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9" r:id="rId1"/>
  </p:sldMasterIdLst>
  <p:notesMasterIdLst>
    <p:notesMasterId r:id="rId13"/>
  </p:notesMasterIdLst>
  <p:sldIdLst>
    <p:sldId id="256" r:id="rId2"/>
    <p:sldId id="257" r:id="rId3"/>
    <p:sldId id="272" r:id="rId4"/>
    <p:sldId id="275" r:id="rId5"/>
    <p:sldId id="262" r:id="rId6"/>
    <p:sldId id="263" r:id="rId7"/>
    <p:sldId id="276" r:id="rId8"/>
    <p:sldId id="277" r:id="rId9"/>
    <p:sldId id="259" r:id="rId10"/>
    <p:sldId id="267"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6D63"/>
    <a:srgbClr val="EDE478"/>
    <a:srgbClr val="EBE98B"/>
    <a:srgbClr val="EDDF51"/>
    <a:srgbClr val="F2C13E"/>
    <a:srgbClr val="A5ED96"/>
    <a:srgbClr val="F79C94"/>
    <a:srgbClr val="28D976"/>
    <a:srgbClr val="BFA89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63648"/>
  </p:normalViewPr>
  <p:slideViewPr>
    <p:cSldViewPr snapToGrid="0" snapToObjects="1">
      <p:cViewPr>
        <p:scale>
          <a:sx n="109" d="100"/>
          <a:sy n="109" d="100"/>
        </p:scale>
        <p:origin x="14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7C6AD7-A0BB-9940-A77C-479FB8C9BB38}" type="datetimeFigureOut">
              <a:rPr lang="en-US" smtClean="0"/>
              <a:t>10/11/18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6D3CBC-756D-D044-A365-12227518D645}" type="slidenum">
              <a:rPr lang="en-US" smtClean="0"/>
              <a:t>‹#›</a:t>
            </a:fld>
            <a:endParaRPr lang="en-US"/>
          </a:p>
        </p:txBody>
      </p:sp>
    </p:spTree>
    <p:extLst>
      <p:ext uri="{BB962C8B-B14F-4D97-AF65-F5344CB8AC3E}">
        <p14:creationId xmlns:p14="http://schemas.microsoft.com/office/powerpoint/2010/main" val="15551883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am going to explore the driving forces</a:t>
            </a:r>
            <a:r>
              <a:rPr lang="en-US" baseline="0" dirty="0" smtClean="0"/>
              <a:t> behind internet adoption in different countries.</a:t>
            </a:r>
            <a:endParaRPr lang="en-US" dirty="0"/>
          </a:p>
        </p:txBody>
      </p:sp>
      <p:sp>
        <p:nvSpPr>
          <p:cNvPr id="4" name="Slide Number Placeholder 3"/>
          <p:cNvSpPr>
            <a:spLocks noGrp="1"/>
          </p:cNvSpPr>
          <p:nvPr>
            <p:ph type="sldNum" sz="quarter" idx="10"/>
          </p:nvPr>
        </p:nvSpPr>
        <p:spPr/>
        <p:txBody>
          <a:bodyPr/>
          <a:lstStyle/>
          <a:p>
            <a:fld id="{CE6D3CBC-756D-D044-A365-12227518D645}" type="slidenum">
              <a:rPr lang="en-US" smtClean="0"/>
              <a:t>1</a:t>
            </a:fld>
            <a:endParaRPr lang="en-US"/>
          </a:p>
        </p:txBody>
      </p:sp>
    </p:spTree>
    <p:extLst>
      <p:ext uri="{BB962C8B-B14F-4D97-AF65-F5344CB8AC3E}">
        <p14:creationId xmlns:p14="http://schemas.microsoft.com/office/powerpoint/2010/main" val="10012531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a:t>
            </a:r>
            <a:r>
              <a:rPr lang="en-US" baseline="0" dirty="0" smtClean="0"/>
              <a:t> these features were fed into an elastic net linear model. A 2</a:t>
            </a:r>
            <a:r>
              <a:rPr lang="en-US" baseline="30000" dirty="0" smtClean="0"/>
              <a:t>nd</a:t>
            </a:r>
            <a:r>
              <a:rPr lang="en-US" baseline="0" dirty="0" smtClean="0"/>
              <a:t> degree model was found to fit the data best. </a:t>
            </a:r>
          </a:p>
          <a:p>
            <a:r>
              <a:rPr lang="en-US" baseline="0" dirty="0" err="1" smtClean="0"/>
              <a:t>Testting</a:t>
            </a:r>
            <a:r>
              <a:rPr lang="en-US" baseline="0" dirty="0" smtClean="0"/>
              <a:t> on the test data it was found that 76% of the variance in internet </a:t>
            </a:r>
            <a:r>
              <a:rPr lang="en-US" baseline="0" dirty="0" err="1" smtClean="0"/>
              <a:t>useres</a:t>
            </a:r>
            <a:r>
              <a:rPr lang="en-US" baseline="0" dirty="0" smtClean="0"/>
              <a:t> among countries could be explained by the model.</a:t>
            </a:r>
          </a:p>
          <a:p>
            <a:endParaRPr lang="en-US" baseline="0" dirty="0" smtClean="0"/>
          </a:p>
          <a:p>
            <a:r>
              <a:rPr lang="en-US" baseline="0" dirty="0" smtClean="0"/>
              <a:t>The final coefficients of the model suggest countries should focus on shifting their economies to more service and industry related sectors. These sectors involve larger amount of communication and internet technology.</a:t>
            </a:r>
          </a:p>
          <a:p>
            <a:endParaRPr lang="en-US" baseline="0" dirty="0" smtClean="0"/>
          </a:p>
          <a:p>
            <a:r>
              <a:rPr lang="en-US" baseline="0" dirty="0" smtClean="0"/>
              <a:t>As expected wealthier countries are likely to have a higher internet user base. All economies focus on improving their GDP and wider internet adoption is expected as an economy grows.</a:t>
            </a:r>
          </a:p>
          <a:p>
            <a:endParaRPr lang="en-US" baseline="0" dirty="0" smtClean="0"/>
          </a:p>
          <a:p>
            <a:r>
              <a:rPr lang="en-US" dirty="0" smtClean="0"/>
              <a:t>Not only is the</a:t>
            </a:r>
            <a:r>
              <a:rPr lang="en-US" baseline="0" dirty="0" smtClean="0"/>
              <a:t> total wealth of an economy integral, but the distribution of wealth proves to be an influential factor. Again, all countries focus on reducing poverty.</a:t>
            </a:r>
          </a:p>
          <a:p>
            <a:endParaRPr lang="en-US" baseline="0" dirty="0" smtClean="0"/>
          </a:p>
          <a:p>
            <a:r>
              <a:rPr lang="en-US" baseline="0" dirty="0" smtClean="0"/>
              <a:t>Finally, it can be seen that neighboring countries have an impact or correlation with internet users in a country. Neighboring countries are likely to have similar cultures and lifestyles which may be lead to high internet adoption. Here it is important to note that a squared relationship was found to fit best. This means that this feature is </a:t>
            </a:r>
            <a:r>
              <a:rPr lang="en-US" baseline="0" dirty="0" err="1" smtClean="0"/>
              <a:t>inlfuential</a:t>
            </a:r>
            <a:r>
              <a:rPr lang="en-US" baseline="0" dirty="0" smtClean="0"/>
              <a:t> at large levels but not in small levels. </a:t>
            </a:r>
            <a:r>
              <a:rPr lang="en-US" baseline="0" dirty="0" err="1" smtClean="0"/>
              <a:t>E.g</a:t>
            </a:r>
            <a:r>
              <a:rPr lang="en-US" baseline="0" dirty="0" smtClean="0"/>
              <a:t> if surrounding by high internet using countries, a country is likely to have high internet </a:t>
            </a:r>
            <a:r>
              <a:rPr lang="en-US" baseline="0" dirty="0" err="1" smtClean="0"/>
              <a:t>populatoin</a:t>
            </a:r>
            <a:r>
              <a:rPr lang="en-US" baseline="0" dirty="0" smtClean="0"/>
              <a:t>. But if surrounded by low internet countries, the effect is not as significant.</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CE6D3CBC-756D-D044-A365-12227518D645}" type="slidenum">
              <a:rPr lang="en-US" smtClean="0"/>
              <a:t>10</a:t>
            </a:fld>
            <a:endParaRPr lang="en-US"/>
          </a:p>
        </p:txBody>
      </p:sp>
    </p:spTree>
    <p:extLst>
      <p:ext uri="{BB962C8B-B14F-4D97-AF65-F5344CB8AC3E}">
        <p14:creationId xmlns:p14="http://schemas.microsoft.com/office/powerpoint/2010/main" val="9425899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Lato Light" charset="0"/>
                <a:ea typeface="Lato Light" charset="0"/>
                <a:cs typeface="Lato Light" charset="0"/>
              </a:rPr>
              <a:t>Countries which produce more in services and industry as </a:t>
            </a:r>
            <a:r>
              <a:rPr lang="en-US" dirty="0" err="1" smtClean="0">
                <a:latin typeface="Lato Light" charset="0"/>
                <a:ea typeface="Lato Light" charset="0"/>
                <a:cs typeface="Lato Light" charset="0"/>
              </a:rPr>
              <a:t>oppposed</a:t>
            </a:r>
            <a:r>
              <a:rPr lang="en-US" dirty="0" smtClean="0">
                <a:latin typeface="Lato Light" charset="0"/>
                <a:ea typeface="Lato Light" charset="0"/>
                <a:cs typeface="Lato Light" charset="0"/>
              </a:rPr>
              <a:t> to agriculture have a larger internet </a:t>
            </a:r>
            <a:r>
              <a:rPr lang="en-US" dirty="0" err="1" smtClean="0">
                <a:latin typeface="Lato Light" charset="0"/>
                <a:ea typeface="Lato Light" charset="0"/>
                <a:cs typeface="Lato Light" charset="0"/>
              </a:rPr>
              <a:t>userbase</a:t>
            </a:r>
            <a:r>
              <a:rPr lang="en-US" dirty="0" smtClean="0">
                <a:latin typeface="Lato Light" charset="0"/>
                <a:ea typeface="Lato Light" charset="0"/>
                <a:cs typeface="Lato Light" charset="0"/>
              </a:rPr>
              <a:t>. These industries require more of an internet presence also. </a:t>
            </a:r>
          </a:p>
          <a:p>
            <a:r>
              <a:rPr lang="en-US" dirty="0" smtClean="0">
                <a:latin typeface="Lato Light" charset="0"/>
                <a:ea typeface="Lato Light" charset="0"/>
                <a:cs typeface="Lato Light" charset="0"/>
              </a:rPr>
              <a:t>High agriculture also = high rural population and less urban, difficult to connect.</a:t>
            </a:r>
          </a:p>
          <a:p>
            <a:endParaRPr lang="en-US" dirty="0" smtClean="0">
              <a:latin typeface="Lato Light" charset="0"/>
              <a:ea typeface="Lato Light" charset="0"/>
              <a:cs typeface="Lato Light" charset="0"/>
            </a:endParaRPr>
          </a:p>
          <a:p>
            <a:r>
              <a:rPr lang="en-US" dirty="0" smtClean="0">
                <a:latin typeface="Lato Light" charset="0"/>
                <a:ea typeface="Lato Light" charset="0"/>
                <a:cs typeface="Lato Light" charset="0"/>
              </a:rPr>
              <a:t>Richer countries have higher internet base. Richer countries can spend more on crucial infrastructure. Population have a higher income to spend on internet services.</a:t>
            </a:r>
          </a:p>
          <a:p>
            <a:endParaRPr lang="en-US" dirty="0" smtClean="0">
              <a:latin typeface="Lato Light" charset="0"/>
              <a:ea typeface="Lato Light" charset="0"/>
              <a:cs typeface="Lato Light" charset="0"/>
            </a:endParaRPr>
          </a:p>
          <a:p>
            <a:r>
              <a:rPr lang="en-US" dirty="0" smtClean="0">
                <a:latin typeface="Lato Light" charset="0"/>
                <a:ea typeface="Lato Light" charset="0"/>
                <a:cs typeface="Lato Light" charset="0"/>
              </a:rPr>
              <a:t>Living standards in a country matter, countries with a higher amount above the poverty line have a higher internet </a:t>
            </a:r>
            <a:r>
              <a:rPr lang="en-US" dirty="0" err="1" smtClean="0">
                <a:latin typeface="Lato Light" charset="0"/>
                <a:ea typeface="Lato Light" charset="0"/>
                <a:cs typeface="Lato Light" charset="0"/>
              </a:rPr>
              <a:t>userbase</a:t>
            </a:r>
            <a:r>
              <a:rPr lang="en-US" dirty="0" smtClean="0">
                <a:latin typeface="Lato Light" charset="0"/>
                <a:ea typeface="Lato Light" charset="0"/>
                <a:cs typeface="Lato Light" charset="0"/>
              </a:rPr>
              <a:t>.</a:t>
            </a:r>
          </a:p>
          <a:p>
            <a:endParaRPr lang="en-US" dirty="0" smtClean="0">
              <a:latin typeface="Lato Light" charset="0"/>
              <a:ea typeface="Lato Light" charset="0"/>
              <a:cs typeface="Lato Light" charset="0"/>
            </a:endParaRPr>
          </a:p>
          <a:p>
            <a:r>
              <a:rPr lang="en-US" dirty="0" smtClean="0">
                <a:latin typeface="Lato Light" charset="0"/>
                <a:ea typeface="Lato Light" charset="0"/>
                <a:cs typeface="Lato Light" charset="0"/>
              </a:rPr>
              <a:t>Neighboring countries may have a large internet culture. Cultures/lifestyles of neighboring countries are likely to be similar and hence their internet adoption patterns are likely to be similar.</a:t>
            </a:r>
          </a:p>
          <a:p>
            <a:r>
              <a:rPr lang="en-US" dirty="0" smtClean="0">
                <a:latin typeface="Lato Light" charset="0"/>
                <a:ea typeface="Lato Light" charset="0"/>
                <a:cs typeface="Lato Light" charset="0"/>
              </a:rPr>
              <a:t>Maybe find some examples.</a:t>
            </a:r>
          </a:p>
          <a:p>
            <a:endParaRPr lang="en-US" dirty="0"/>
          </a:p>
        </p:txBody>
      </p:sp>
      <p:sp>
        <p:nvSpPr>
          <p:cNvPr id="4" name="Slide Number Placeholder 3"/>
          <p:cNvSpPr>
            <a:spLocks noGrp="1"/>
          </p:cNvSpPr>
          <p:nvPr>
            <p:ph type="sldNum" sz="quarter" idx="10"/>
          </p:nvPr>
        </p:nvSpPr>
        <p:spPr/>
        <p:txBody>
          <a:bodyPr/>
          <a:lstStyle/>
          <a:p>
            <a:fld id="{CE6D3CBC-756D-D044-A365-12227518D645}" type="slidenum">
              <a:rPr lang="en-US" smtClean="0"/>
              <a:t>11</a:t>
            </a:fld>
            <a:endParaRPr lang="en-US"/>
          </a:p>
        </p:txBody>
      </p:sp>
    </p:spTree>
    <p:extLst>
      <p:ext uri="{BB962C8B-B14F-4D97-AF65-F5344CB8AC3E}">
        <p14:creationId xmlns:p14="http://schemas.microsoft.com/office/powerpoint/2010/main" val="7470995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I have gathered country data from CIA </a:t>
            </a:r>
            <a:r>
              <a:rPr lang="en-US" dirty="0" err="1" smtClean="0"/>
              <a:t>Worldfactbook</a:t>
            </a:r>
            <a:r>
              <a:rPr lang="en-US" dirty="0" smtClean="0"/>
              <a:t>. This website contains</a:t>
            </a:r>
            <a:r>
              <a:rPr lang="en-US" baseline="0" dirty="0" smtClean="0"/>
              <a:t> a variety of economic, societal and government data for different countries. I decided to focus on metrics that were easily available for a large number of countries to </a:t>
            </a:r>
            <a:r>
              <a:rPr lang="en-US" baseline="0" dirty="0" err="1" smtClean="0"/>
              <a:t>maximise</a:t>
            </a:r>
            <a:r>
              <a:rPr lang="en-US" baseline="0" dirty="0" smtClean="0"/>
              <a:t> the amount of data I had for modelling. This is because my dataset is quite small (200 something). Here is an example from one country.</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CE6D3CBC-756D-D044-A365-12227518D645}" type="slidenum">
              <a:rPr lang="en-US" smtClean="0"/>
              <a:t>2</a:t>
            </a:fld>
            <a:endParaRPr lang="en-US"/>
          </a:p>
        </p:txBody>
      </p:sp>
    </p:spTree>
    <p:extLst>
      <p:ext uri="{BB962C8B-B14F-4D97-AF65-F5344CB8AC3E}">
        <p14:creationId xmlns:p14="http://schemas.microsoft.com/office/powerpoint/2010/main" val="10270971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are</a:t>
            </a:r>
            <a:r>
              <a:rPr lang="en-US" baseline="0" dirty="0" smtClean="0"/>
              <a:t> some initial economic metrics that I scraped. GDP per capita, unemployment rate  etc. Here I expect more developed countries to have a higher internet </a:t>
            </a:r>
            <a:r>
              <a:rPr lang="en-US" baseline="0" dirty="0" err="1" smtClean="0"/>
              <a:t>userbase</a:t>
            </a:r>
            <a:r>
              <a:rPr lang="en-US" baseline="0" dirty="0" smtClean="0"/>
              <a:t> than lesser economically developed countries.</a:t>
            </a:r>
            <a:endParaRPr lang="en-US" dirty="0"/>
          </a:p>
        </p:txBody>
      </p:sp>
      <p:sp>
        <p:nvSpPr>
          <p:cNvPr id="4" name="Slide Number Placeholder 3"/>
          <p:cNvSpPr>
            <a:spLocks noGrp="1"/>
          </p:cNvSpPr>
          <p:nvPr>
            <p:ph type="sldNum" sz="quarter" idx="10"/>
          </p:nvPr>
        </p:nvSpPr>
        <p:spPr/>
        <p:txBody>
          <a:bodyPr/>
          <a:lstStyle/>
          <a:p>
            <a:fld id="{CE6D3CBC-756D-D044-A365-12227518D645}" type="slidenum">
              <a:rPr lang="en-US" smtClean="0"/>
              <a:t>3</a:t>
            </a:fld>
            <a:endParaRPr lang="en-US"/>
          </a:p>
        </p:txBody>
      </p:sp>
    </p:spTree>
    <p:extLst>
      <p:ext uri="{BB962C8B-B14F-4D97-AF65-F5344CB8AC3E}">
        <p14:creationId xmlns:p14="http://schemas.microsoft.com/office/powerpoint/2010/main" val="15915032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are some of the societal features that I gathered. Total telephones is an interesting one because I thought that a higher it represented the amount of connectivity in the country. And a strong communications infrastructure could mean better infrastructure for internet. </a:t>
            </a:r>
          </a:p>
          <a:p>
            <a:endParaRPr lang="en-US" baseline="0" dirty="0" smtClean="0"/>
          </a:p>
          <a:p>
            <a:r>
              <a:rPr lang="en-US" baseline="0" dirty="0" smtClean="0"/>
              <a:t>Another interesting feature is internet users in bordering countries. I expected countries geographically close to one another to have similar cultures and lifestyles and hence similar internet adoption rates.</a:t>
            </a:r>
            <a:endParaRPr lang="en-US" dirty="0"/>
          </a:p>
        </p:txBody>
      </p:sp>
      <p:sp>
        <p:nvSpPr>
          <p:cNvPr id="4" name="Slide Number Placeholder 3"/>
          <p:cNvSpPr>
            <a:spLocks noGrp="1"/>
          </p:cNvSpPr>
          <p:nvPr>
            <p:ph type="sldNum" sz="quarter" idx="10"/>
          </p:nvPr>
        </p:nvSpPr>
        <p:spPr/>
        <p:txBody>
          <a:bodyPr/>
          <a:lstStyle/>
          <a:p>
            <a:fld id="{CE6D3CBC-756D-D044-A365-12227518D645}" type="slidenum">
              <a:rPr lang="en-US" smtClean="0"/>
              <a:t>4</a:t>
            </a:fld>
            <a:endParaRPr lang="en-US"/>
          </a:p>
        </p:txBody>
      </p:sp>
    </p:spTree>
    <p:extLst>
      <p:ext uri="{BB962C8B-B14F-4D97-AF65-F5344CB8AC3E}">
        <p14:creationId xmlns:p14="http://schemas.microsoft.com/office/powerpoint/2010/main" val="6720567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piece of analysis I did was to look at the correlations between each</a:t>
            </a:r>
            <a:r>
              <a:rPr lang="en-US" baseline="0" dirty="0" smtClean="0"/>
              <a:t> feature and the number of internet users in the country. </a:t>
            </a:r>
          </a:p>
          <a:p>
            <a:endParaRPr lang="en-US" baseline="0" dirty="0" smtClean="0"/>
          </a:p>
          <a:p>
            <a:r>
              <a:rPr lang="en-US" baseline="0" dirty="0" smtClean="0"/>
              <a:t>Darker colors indicate a high correlation with internet users. Here we can see strong correlations for GDP per capita, Exports + imports, and % of GDP from agriculture among others.</a:t>
            </a:r>
            <a:endParaRPr lang="en-US" dirty="0"/>
          </a:p>
        </p:txBody>
      </p:sp>
      <p:sp>
        <p:nvSpPr>
          <p:cNvPr id="4" name="Slide Number Placeholder 3"/>
          <p:cNvSpPr>
            <a:spLocks noGrp="1"/>
          </p:cNvSpPr>
          <p:nvPr>
            <p:ph type="sldNum" sz="quarter" idx="10"/>
          </p:nvPr>
        </p:nvSpPr>
        <p:spPr/>
        <p:txBody>
          <a:bodyPr/>
          <a:lstStyle/>
          <a:p>
            <a:fld id="{CE6D3CBC-756D-D044-A365-12227518D645}" type="slidenum">
              <a:rPr lang="en-US" smtClean="0"/>
              <a:t>5</a:t>
            </a:fld>
            <a:endParaRPr lang="en-US"/>
          </a:p>
        </p:txBody>
      </p:sp>
    </p:spTree>
    <p:extLst>
      <p:ext uri="{BB962C8B-B14F-4D97-AF65-F5344CB8AC3E}">
        <p14:creationId xmlns:p14="http://schemas.microsoft.com/office/powerpoint/2010/main" val="587234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see whether</a:t>
            </a:r>
            <a:r>
              <a:rPr lang="en-US" baseline="0" dirty="0" smtClean="0"/>
              <a:t> these correlations translated into statistical significant outcomes in a model I looked at the p-values for a linear model fit using OLS.</a:t>
            </a:r>
          </a:p>
          <a:p>
            <a:r>
              <a:rPr lang="en-US" baseline="0" dirty="0" smtClean="0"/>
              <a:t>The p-value shows the probability of getting a result as extreme as your by chance. </a:t>
            </a:r>
          </a:p>
          <a:p>
            <a:r>
              <a:rPr lang="en-US" baseline="0" dirty="0" smtClean="0"/>
              <a:t>So low p-values show that the features are contributing to the model with statistical significance.</a:t>
            </a:r>
            <a:endParaRPr lang="en-US" dirty="0"/>
          </a:p>
        </p:txBody>
      </p:sp>
      <p:sp>
        <p:nvSpPr>
          <p:cNvPr id="4" name="Slide Number Placeholder 3"/>
          <p:cNvSpPr>
            <a:spLocks noGrp="1"/>
          </p:cNvSpPr>
          <p:nvPr>
            <p:ph type="sldNum" sz="quarter" idx="10"/>
          </p:nvPr>
        </p:nvSpPr>
        <p:spPr/>
        <p:txBody>
          <a:bodyPr/>
          <a:lstStyle/>
          <a:p>
            <a:fld id="{CE6D3CBC-756D-D044-A365-12227518D645}" type="slidenum">
              <a:rPr lang="en-US" smtClean="0"/>
              <a:t>6</a:t>
            </a:fld>
            <a:endParaRPr lang="en-US"/>
          </a:p>
        </p:txBody>
      </p:sp>
    </p:spTree>
    <p:extLst>
      <p:ext uri="{BB962C8B-B14F-4D97-AF65-F5344CB8AC3E}">
        <p14:creationId xmlns:p14="http://schemas.microsoft.com/office/powerpoint/2010/main" val="17231467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Green shows good p-value and red shows bad, so we should reject these features.</a:t>
            </a:r>
          </a:p>
          <a:p>
            <a:r>
              <a:rPr lang="en-US" dirty="0" smtClean="0"/>
              <a:t>However, many features of</a:t>
            </a:r>
            <a:r>
              <a:rPr lang="en-US" baseline="0" dirty="0" smtClean="0"/>
              <a:t> the rejected features had high correlation and I expected them to have low p-values.</a:t>
            </a:r>
            <a:endParaRPr lang="en-US" dirty="0"/>
          </a:p>
        </p:txBody>
      </p:sp>
      <p:sp>
        <p:nvSpPr>
          <p:cNvPr id="4" name="Slide Number Placeholder 3"/>
          <p:cNvSpPr>
            <a:spLocks noGrp="1"/>
          </p:cNvSpPr>
          <p:nvPr>
            <p:ph type="sldNum" sz="quarter" idx="10"/>
          </p:nvPr>
        </p:nvSpPr>
        <p:spPr/>
        <p:txBody>
          <a:bodyPr/>
          <a:lstStyle/>
          <a:p>
            <a:fld id="{CE6D3CBC-756D-D044-A365-12227518D645}" type="slidenum">
              <a:rPr lang="en-US" smtClean="0"/>
              <a:t>7</a:t>
            </a:fld>
            <a:endParaRPr lang="en-US"/>
          </a:p>
        </p:txBody>
      </p:sp>
    </p:spTree>
    <p:extLst>
      <p:ext uri="{BB962C8B-B14F-4D97-AF65-F5344CB8AC3E}">
        <p14:creationId xmlns:p14="http://schemas.microsoft.com/office/powerpoint/2010/main" val="14103432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6D3CBC-756D-D044-A365-12227518D645}" type="slidenum">
              <a:rPr lang="en-US" smtClean="0"/>
              <a:t>8</a:t>
            </a:fld>
            <a:endParaRPr lang="en-US"/>
          </a:p>
        </p:txBody>
      </p:sp>
    </p:spTree>
    <p:extLst>
      <p:ext uri="{BB962C8B-B14F-4D97-AF65-F5344CB8AC3E}">
        <p14:creationId xmlns:p14="http://schemas.microsoft.com/office/powerpoint/2010/main" val="19332050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a:t>
            </a:r>
            <a:r>
              <a:rPr lang="en-US" dirty="0" err="1" smtClean="0"/>
              <a:t>analysing</a:t>
            </a:r>
            <a:r>
              <a:rPr lang="en-US" baseline="0" dirty="0" smtClean="0"/>
              <a:t> the data further I inferred that exports + import were highly collinear with </a:t>
            </a:r>
            <a:r>
              <a:rPr lang="en-US" baseline="0" dirty="0" err="1" smtClean="0"/>
              <a:t>gdp</a:t>
            </a:r>
            <a:r>
              <a:rPr lang="en-US" baseline="0" dirty="0" smtClean="0"/>
              <a:t> per capita. Also found that urbanization and % of economy in agriculture were highly </a:t>
            </a:r>
            <a:r>
              <a:rPr lang="en-US" baseline="0" dirty="0" err="1" smtClean="0"/>
              <a:t>colinear</a:t>
            </a:r>
            <a:r>
              <a:rPr lang="en-US" baseline="0" dirty="0" smtClean="0"/>
              <a:t>. </a:t>
            </a:r>
            <a:r>
              <a:rPr lang="en-US" baseline="0" dirty="0" err="1" smtClean="0"/>
              <a:t>Colinear</a:t>
            </a:r>
            <a:r>
              <a:rPr lang="en-US" baseline="0" dirty="0" smtClean="0"/>
              <a:t> meaning that you can infer one by looking at the other.</a:t>
            </a:r>
          </a:p>
          <a:p>
            <a:endParaRPr lang="en-US" baseline="0" dirty="0" smtClean="0"/>
          </a:p>
          <a:p>
            <a:r>
              <a:rPr lang="en-US" baseline="0" dirty="0" smtClean="0"/>
              <a:t>After removing these features, we get acceptable p-values for all of the 4 remaining features.</a:t>
            </a:r>
            <a:endParaRPr lang="en-US" dirty="0"/>
          </a:p>
        </p:txBody>
      </p:sp>
      <p:sp>
        <p:nvSpPr>
          <p:cNvPr id="4" name="Slide Number Placeholder 3"/>
          <p:cNvSpPr>
            <a:spLocks noGrp="1"/>
          </p:cNvSpPr>
          <p:nvPr>
            <p:ph type="sldNum" sz="quarter" idx="10"/>
          </p:nvPr>
        </p:nvSpPr>
        <p:spPr/>
        <p:txBody>
          <a:bodyPr/>
          <a:lstStyle/>
          <a:p>
            <a:fld id="{CE6D3CBC-756D-D044-A365-12227518D645}" type="slidenum">
              <a:rPr lang="en-US" smtClean="0"/>
              <a:t>9</a:t>
            </a:fld>
            <a:endParaRPr lang="en-US"/>
          </a:p>
        </p:txBody>
      </p:sp>
    </p:spTree>
    <p:extLst>
      <p:ext uri="{BB962C8B-B14F-4D97-AF65-F5344CB8AC3E}">
        <p14:creationId xmlns:p14="http://schemas.microsoft.com/office/powerpoint/2010/main" val="20979025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457413A-E79C-9E42-BA64-8D027F47356A}" type="datetimeFigureOut">
              <a:rPr lang="en-US" smtClean="0"/>
              <a:t>10/11/18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72524-17F0-5748-A97D-C332C430DA01}"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57413A-E79C-9E42-BA64-8D027F47356A}" type="datetimeFigureOut">
              <a:rPr lang="en-US" smtClean="0"/>
              <a:t>10/11/18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72524-17F0-5748-A97D-C332C430DA01}"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57413A-E79C-9E42-BA64-8D027F47356A}" type="datetimeFigureOut">
              <a:rPr lang="en-US" smtClean="0"/>
              <a:t>10/11/18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72524-17F0-5748-A97D-C332C430DA01}"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57413A-E79C-9E42-BA64-8D027F47356A}" type="datetimeFigureOut">
              <a:rPr lang="en-US" smtClean="0"/>
              <a:t>10/11/18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72524-17F0-5748-A97D-C332C430DA01}"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457413A-E79C-9E42-BA64-8D027F47356A}" type="datetimeFigureOut">
              <a:rPr lang="en-US" smtClean="0"/>
              <a:t>10/11/18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72524-17F0-5748-A97D-C332C430DA01}"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457413A-E79C-9E42-BA64-8D027F47356A}" type="datetimeFigureOut">
              <a:rPr lang="en-US" smtClean="0"/>
              <a:t>10/11/18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D72524-17F0-5748-A97D-C332C430DA01}"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457413A-E79C-9E42-BA64-8D027F47356A}" type="datetimeFigureOut">
              <a:rPr lang="en-US" smtClean="0"/>
              <a:t>10/11/18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2D72524-17F0-5748-A97D-C332C430DA01}"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457413A-E79C-9E42-BA64-8D027F47356A}" type="datetimeFigureOut">
              <a:rPr lang="en-US" smtClean="0"/>
              <a:t>10/11/18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2D72524-17F0-5748-A97D-C332C430DA01}"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57413A-E79C-9E42-BA64-8D027F47356A}" type="datetimeFigureOut">
              <a:rPr lang="en-US" smtClean="0"/>
              <a:t>10/11/18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2D72524-17F0-5748-A97D-C332C430DA01}"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57413A-E79C-9E42-BA64-8D027F47356A}" type="datetimeFigureOut">
              <a:rPr lang="en-US" smtClean="0"/>
              <a:t>10/11/18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D72524-17F0-5748-A97D-C332C430DA01}"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457413A-E79C-9E42-BA64-8D027F47356A}" type="datetimeFigureOut">
              <a:rPr lang="en-US" smtClean="0"/>
              <a:t>10/11/18</a:t>
            </a:fld>
            <a:endParaRPr lang="en-US"/>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C2D72524-17F0-5748-A97D-C332C430DA01}"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57413A-E79C-9E42-BA64-8D027F47356A}" type="datetimeFigureOut">
              <a:rPr lang="en-US" smtClean="0"/>
              <a:t>10/11/18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D72524-17F0-5748-A97D-C332C430DA01}" type="slidenum">
              <a:rPr lang="en-US" smtClean="0"/>
              <a:t>‹#›</a:t>
            </a:fld>
            <a:endParaRPr lang="en-US"/>
          </a:p>
        </p:txBody>
      </p:sp>
    </p:spTree>
    <p:extLst>
      <p:ext uri="{BB962C8B-B14F-4D97-AF65-F5344CB8AC3E}">
        <p14:creationId xmlns:p14="http://schemas.microsoft.com/office/powerpoint/2010/main" val="121693074"/>
      </p:ext>
    </p:extLst>
  </p:cSld>
  <p:clrMap bg1="lt1" tx1="dk1" bg2="lt2" tx2="dk2" accent1="accent1" accent2="accent2" accent3="accent3" accent4="accent4" accent5="accent5" accent6="accent6" hlink="hlink" folHlink="folHlink"/>
  <p:sldLayoutIdLst>
    <p:sldLayoutId id="2147483930" r:id="rId1"/>
    <p:sldLayoutId id="2147483931" r:id="rId2"/>
    <p:sldLayoutId id="2147483932" r:id="rId3"/>
    <p:sldLayoutId id="2147483933" r:id="rId4"/>
    <p:sldLayoutId id="2147483934" r:id="rId5"/>
    <p:sldLayoutId id="2147483935" r:id="rId6"/>
    <p:sldLayoutId id="2147483936" r:id="rId7"/>
    <p:sldLayoutId id="2147483937" r:id="rId8"/>
    <p:sldLayoutId id="2147483938" r:id="rId9"/>
    <p:sldLayoutId id="2147483939" r:id="rId10"/>
    <p:sldLayoutId id="214748394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279" y="364707"/>
            <a:ext cx="5546271" cy="1762806"/>
          </a:xfrm>
        </p:spPr>
        <p:txBody>
          <a:bodyPr>
            <a:normAutofit/>
          </a:bodyPr>
          <a:lstStyle/>
          <a:p>
            <a:r>
              <a:rPr lang="en-US" sz="4000" dirty="0" smtClean="0">
                <a:solidFill>
                  <a:srgbClr val="FC6D63"/>
                </a:solidFill>
                <a:latin typeface="Lato Medium" charset="0"/>
                <a:ea typeface="Lato Medium" charset="0"/>
                <a:cs typeface="Lato Medium" charset="0"/>
              </a:rPr>
              <a:t>Driving forces behind internet adoption</a:t>
            </a:r>
            <a:endParaRPr lang="en-US" sz="4000" dirty="0">
              <a:solidFill>
                <a:srgbClr val="FC6D63"/>
              </a:solidFill>
              <a:latin typeface="Lato Medium" charset="0"/>
              <a:ea typeface="Lato Medium" charset="0"/>
              <a:cs typeface="Lato Medium" charset="0"/>
            </a:endParaRPr>
          </a:p>
        </p:txBody>
      </p:sp>
      <p:sp>
        <p:nvSpPr>
          <p:cNvPr id="3" name="Subtitle 2"/>
          <p:cNvSpPr>
            <a:spLocks noGrp="1"/>
          </p:cNvSpPr>
          <p:nvPr>
            <p:ph type="subTitle" idx="1"/>
          </p:nvPr>
        </p:nvSpPr>
        <p:spPr>
          <a:xfrm>
            <a:off x="-1850144" y="2308916"/>
            <a:ext cx="9144000" cy="1655762"/>
          </a:xfrm>
        </p:spPr>
        <p:txBody>
          <a:bodyPr/>
          <a:lstStyle/>
          <a:p>
            <a:r>
              <a:rPr lang="en-US" dirty="0" smtClean="0">
                <a:latin typeface="Lato Light" charset="0"/>
                <a:ea typeface="Lato Light" charset="0"/>
                <a:cs typeface="Lato Light" charset="0"/>
              </a:rPr>
              <a:t>Nazim Ashman</a:t>
            </a:r>
            <a:endParaRPr lang="en-US" dirty="0">
              <a:latin typeface="Lato Light" charset="0"/>
              <a:ea typeface="Lato Light" charset="0"/>
              <a:cs typeface="Lato Light" charset="0"/>
            </a:endParaRPr>
          </a:p>
        </p:txBody>
      </p:sp>
      <p:sp>
        <p:nvSpPr>
          <p:cNvPr id="10" name="Rounded Rectangle 9"/>
          <p:cNvSpPr/>
          <p:nvPr/>
        </p:nvSpPr>
        <p:spPr>
          <a:xfrm rot="18865485">
            <a:off x="5132292" y="-82938"/>
            <a:ext cx="4591741" cy="465607"/>
          </a:xfrm>
          <a:prstGeom prst="roundRect">
            <a:avLst>
              <a:gd name="adj" fmla="val 50000"/>
            </a:avLst>
          </a:prstGeom>
          <a:solidFill>
            <a:srgbClr val="FC6D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C6D63"/>
              </a:solidFill>
            </a:endParaRPr>
          </a:p>
        </p:txBody>
      </p:sp>
      <p:grpSp>
        <p:nvGrpSpPr>
          <p:cNvPr id="18" name="Group 17"/>
          <p:cNvGrpSpPr/>
          <p:nvPr/>
        </p:nvGrpSpPr>
        <p:grpSpPr>
          <a:xfrm>
            <a:off x="6559572" y="-3085441"/>
            <a:ext cx="5448186" cy="10788712"/>
            <a:chOff x="7597434" y="-3328030"/>
            <a:chExt cx="4586827" cy="10219938"/>
          </a:xfrm>
          <a:blipFill>
            <a:blip r:embed="rId3"/>
            <a:stretch>
              <a:fillRect/>
            </a:stretch>
          </a:blipFill>
        </p:grpSpPr>
        <p:sp>
          <p:nvSpPr>
            <p:cNvPr id="15" name="Rounded Rectangle 14"/>
            <p:cNvSpPr/>
            <p:nvPr/>
          </p:nvSpPr>
          <p:spPr>
            <a:xfrm rot="18865485">
              <a:off x="3286239" y="983165"/>
              <a:ext cx="9882886" cy="126049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C6D63"/>
                </a:solidFill>
              </a:endParaRPr>
            </a:p>
          </p:txBody>
        </p:sp>
        <p:sp>
          <p:nvSpPr>
            <p:cNvPr id="16" name="Rounded Rectangle 15"/>
            <p:cNvSpPr/>
            <p:nvPr/>
          </p:nvSpPr>
          <p:spPr>
            <a:xfrm rot="18865485">
              <a:off x="5042336" y="1660417"/>
              <a:ext cx="9202487" cy="1260496"/>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C6D63"/>
                </a:solidFill>
              </a:endParaRPr>
            </a:p>
          </p:txBody>
        </p:sp>
        <p:sp>
          <p:nvSpPr>
            <p:cNvPr id="17" name="Rounded Rectangle 16"/>
            <p:cNvSpPr/>
            <p:nvPr/>
          </p:nvSpPr>
          <p:spPr>
            <a:xfrm rot="18865485">
              <a:off x="7623028" y="2163328"/>
              <a:ext cx="7329030" cy="1793437"/>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C6D63"/>
                </a:solidFill>
              </a:endParaRPr>
            </a:p>
          </p:txBody>
        </p:sp>
      </p:grpSp>
    </p:spTree>
    <p:extLst>
      <p:ext uri="{BB962C8B-B14F-4D97-AF65-F5344CB8AC3E}">
        <p14:creationId xmlns:p14="http://schemas.microsoft.com/office/powerpoint/2010/main" val="185104187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C6D63"/>
                </a:solidFill>
                <a:latin typeface="Lato Light" charset="0"/>
                <a:ea typeface="Lato Light" charset="0"/>
                <a:cs typeface="Lato Light" charset="0"/>
              </a:rPr>
              <a:t>Elastic net </a:t>
            </a:r>
            <a:r>
              <a:rPr lang="en-US" b="1" dirty="0" smtClean="0">
                <a:solidFill>
                  <a:srgbClr val="FC6D63"/>
                </a:solidFill>
                <a:latin typeface="Lato Light" charset="0"/>
                <a:ea typeface="Lato Light" charset="0"/>
                <a:cs typeface="Lato Light" charset="0"/>
              </a:rPr>
              <a:t>regularization: 2</a:t>
            </a:r>
            <a:r>
              <a:rPr lang="en-US" b="1" baseline="30000" dirty="0" smtClean="0">
                <a:solidFill>
                  <a:srgbClr val="FC6D63"/>
                </a:solidFill>
                <a:latin typeface="Lato Light" charset="0"/>
                <a:ea typeface="Lato Light" charset="0"/>
                <a:cs typeface="Lato Light" charset="0"/>
              </a:rPr>
              <a:t>nd</a:t>
            </a:r>
            <a:r>
              <a:rPr lang="en-US" b="1" dirty="0" smtClean="0">
                <a:solidFill>
                  <a:srgbClr val="FC6D63"/>
                </a:solidFill>
                <a:latin typeface="Lato Light" charset="0"/>
                <a:ea typeface="Lato Light" charset="0"/>
                <a:cs typeface="Lato Light" charset="0"/>
              </a:rPr>
              <a:t> degree</a:t>
            </a:r>
            <a:endParaRPr lang="en-US" b="1" dirty="0">
              <a:solidFill>
                <a:srgbClr val="FC6D63"/>
              </a:solidFill>
              <a:latin typeface="Lato Light" charset="0"/>
              <a:ea typeface="Lato Light" charset="0"/>
              <a:cs typeface="Lato Light" charset="0"/>
            </a:endParaRPr>
          </a:p>
        </p:txBody>
      </p:sp>
      <p:sp>
        <p:nvSpPr>
          <p:cNvPr id="3" name="Content Placeholder 2"/>
          <p:cNvSpPr>
            <a:spLocks noGrp="1"/>
          </p:cNvSpPr>
          <p:nvPr>
            <p:ph idx="1"/>
          </p:nvPr>
        </p:nvSpPr>
        <p:spPr/>
        <p:txBody>
          <a:bodyPr/>
          <a:lstStyle/>
          <a:p>
            <a:r>
              <a:rPr lang="en-US" dirty="0" smtClean="0">
                <a:latin typeface="Lato Light" charset="0"/>
                <a:ea typeface="Lato Light" charset="0"/>
                <a:cs typeface="Lato Light" charset="0"/>
              </a:rPr>
              <a:t>R</a:t>
            </a:r>
            <a:r>
              <a:rPr lang="en-US" baseline="30000" dirty="0" smtClean="0">
                <a:latin typeface="Lato Light" charset="0"/>
                <a:ea typeface="Lato Light" charset="0"/>
                <a:cs typeface="Lato Light" charset="0"/>
              </a:rPr>
              <a:t>2</a:t>
            </a:r>
            <a:r>
              <a:rPr lang="en-US" dirty="0" smtClean="0">
                <a:latin typeface="Lato Light" charset="0"/>
                <a:ea typeface="Lato Light" charset="0"/>
                <a:cs typeface="Lato Light" charset="0"/>
              </a:rPr>
              <a:t> of 0.76 on test set.</a:t>
            </a:r>
            <a:endParaRPr lang="en-US" dirty="0" smtClean="0">
              <a:latin typeface="Lato Light" charset="0"/>
              <a:ea typeface="Lato Light" charset="0"/>
              <a:cs typeface="Lato Light" charset="0"/>
            </a:endParaRPr>
          </a:p>
          <a:p>
            <a:r>
              <a:rPr lang="en-US" b="1" dirty="0" smtClean="0">
                <a:latin typeface="Lato Light" charset="0"/>
                <a:ea typeface="Lato Light" charset="0"/>
                <a:cs typeface="Lato Light" charset="0"/>
              </a:rPr>
              <a:t>Final </a:t>
            </a:r>
            <a:r>
              <a:rPr lang="en-US" b="1" dirty="0" smtClean="0">
                <a:latin typeface="Lato Light" charset="0"/>
                <a:ea typeface="Lato Light" charset="0"/>
                <a:cs typeface="Lato Light" charset="0"/>
              </a:rPr>
              <a:t>coefficients:</a:t>
            </a:r>
            <a:endParaRPr lang="en-US" b="1" dirty="0">
              <a:latin typeface="Lato Light" charset="0"/>
              <a:ea typeface="Lato Light" charset="0"/>
              <a:cs typeface="Lato Light" charset="0"/>
            </a:endParaRPr>
          </a:p>
        </p:txBody>
      </p:sp>
      <p:graphicFrame>
        <p:nvGraphicFramePr>
          <p:cNvPr id="4" name="Table 3"/>
          <p:cNvGraphicFramePr>
            <a:graphicFrameLocks noGrp="1"/>
          </p:cNvGraphicFramePr>
          <p:nvPr>
            <p:extLst>
              <p:ext uri="{D42A27DB-BD31-4B8C-83A1-F6EECF244321}">
                <p14:modId xmlns:p14="http://schemas.microsoft.com/office/powerpoint/2010/main" val="597535120"/>
              </p:ext>
            </p:extLst>
          </p:nvPr>
        </p:nvGraphicFramePr>
        <p:xfrm>
          <a:off x="1658257" y="3127112"/>
          <a:ext cx="8875486" cy="2868265"/>
        </p:xfrm>
        <a:graphic>
          <a:graphicData uri="http://schemas.openxmlformats.org/drawingml/2006/table">
            <a:tbl>
              <a:tblPr firstRow="1" bandRow="1">
                <a:tableStyleId>{8A107856-5554-42FB-B03E-39F5DBC370BA}</a:tableStyleId>
              </a:tblPr>
              <a:tblGrid>
                <a:gridCol w="4437743"/>
                <a:gridCol w="4437743"/>
              </a:tblGrid>
              <a:tr h="0">
                <a:tc>
                  <a:txBody>
                    <a:bodyPr/>
                    <a:lstStyle/>
                    <a:p>
                      <a:r>
                        <a:rPr lang="en-US" b="0" i="0" dirty="0" smtClean="0">
                          <a:solidFill>
                            <a:schemeClr val="bg1"/>
                          </a:solidFill>
                          <a:latin typeface="Lato Light" charset="0"/>
                          <a:ea typeface="Lato Light" charset="0"/>
                          <a:cs typeface="Lato Light" charset="0"/>
                        </a:rPr>
                        <a:t>Feature</a:t>
                      </a:r>
                      <a:endParaRPr lang="en-US" b="0" i="0" dirty="0">
                        <a:solidFill>
                          <a:schemeClr val="bg1"/>
                        </a:solidFill>
                        <a:latin typeface="Lato Light" charset="0"/>
                        <a:ea typeface="Lato Light" charset="0"/>
                        <a:cs typeface="Lato Light" charset="0"/>
                      </a:endParaRPr>
                    </a:p>
                  </a:txBody>
                  <a:tcPr>
                    <a:solidFill>
                      <a:srgbClr val="FC6D63"/>
                    </a:solidFill>
                  </a:tcPr>
                </a:tc>
                <a:tc>
                  <a:txBody>
                    <a:bodyPr/>
                    <a:lstStyle/>
                    <a:p>
                      <a:r>
                        <a:rPr lang="en-US" b="0" i="0" dirty="0" smtClean="0">
                          <a:solidFill>
                            <a:schemeClr val="bg1"/>
                          </a:solidFill>
                          <a:latin typeface="Lato Light" charset="0"/>
                          <a:ea typeface="Lato Light" charset="0"/>
                          <a:cs typeface="Lato Light" charset="0"/>
                        </a:rPr>
                        <a:t>Coefficient</a:t>
                      </a:r>
                      <a:endParaRPr lang="en-US" b="0" i="0" dirty="0">
                        <a:solidFill>
                          <a:schemeClr val="bg1"/>
                        </a:solidFill>
                        <a:latin typeface="Lato Light" charset="0"/>
                        <a:ea typeface="Lato Light" charset="0"/>
                        <a:cs typeface="Lato Light" charset="0"/>
                      </a:endParaRPr>
                    </a:p>
                  </a:txBody>
                  <a:tcPr>
                    <a:solidFill>
                      <a:srgbClr val="FC6D63"/>
                    </a:solidFill>
                  </a:tcPr>
                </a:tc>
              </a:tr>
              <a:tr h="500501">
                <a:tc>
                  <a:txBody>
                    <a:bodyPr/>
                    <a:lstStyle/>
                    <a:p>
                      <a:r>
                        <a:rPr lang="en-US" b="0" i="0" dirty="0" smtClean="0">
                          <a:latin typeface="Lato Light" charset="0"/>
                          <a:ea typeface="Lato Light" charset="0"/>
                          <a:cs typeface="Lato Light" charset="0"/>
                        </a:rPr>
                        <a:t>%</a:t>
                      </a:r>
                      <a:r>
                        <a:rPr lang="en-US" b="0" i="0" baseline="0" dirty="0" smtClean="0">
                          <a:latin typeface="Lato Light" charset="0"/>
                          <a:ea typeface="Lato Light" charset="0"/>
                          <a:cs typeface="Lato Light" charset="0"/>
                        </a:rPr>
                        <a:t> GDP from Agriculture</a:t>
                      </a:r>
                      <a:endParaRPr lang="en-US" b="0" i="0" dirty="0">
                        <a:solidFill>
                          <a:schemeClr val="tx1"/>
                        </a:solidFill>
                        <a:latin typeface="Lato Light" charset="0"/>
                        <a:ea typeface="Lato Light" charset="0"/>
                        <a:cs typeface="Lato Light" charset="0"/>
                      </a:endParaRPr>
                    </a:p>
                  </a:txBody>
                  <a:tcPr/>
                </a:tc>
                <a:tc>
                  <a:txBody>
                    <a:bodyPr/>
                    <a:lstStyle/>
                    <a:p>
                      <a:r>
                        <a:rPr lang="en-US" b="0" i="0" dirty="0" smtClean="0">
                          <a:latin typeface="Lato Light" charset="0"/>
                          <a:ea typeface="Lato Light" charset="0"/>
                          <a:cs typeface="Lato Light" charset="0"/>
                        </a:rPr>
                        <a:t>0.412</a:t>
                      </a:r>
                      <a:endParaRPr lang="en-US" b="0" i="0" dirty="0">
                        <a:solidFill>
                          <a:schemeClr val="tx1"/>
                        </a:solidFill>
                        <a:latin typeface="Lato Light" charset="0"/>
                        <a:ea typeface="Lato Light" charset="0"/>
                        <a:cs typeface="Lato Light" charset="0"/>
                      </a:endParaRPr>
                    </a:p>
                  </a:txBody>
                  <a:tcPr/>
                </a:tc>
              </a:tr>
              <a:tr h="50050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latin typeface="Lato Light" charset="0"/>
                          <a:ea typeface="Lato Light" charset="0"/>
                          <a:cs typeface="Lato Light" charset="0"/>
                        </a:rPr>
                        <a:t>GDP per capita</a:t>
                      </a:r>
                      <a:endParaRPr lang="en-US" b="0" i="0" dirty="0" smtClean="0">
                        <a:solidFill>
                          <a:schemeClr val="tx1"/>
                        </a:solidFill>
                        <a:latin typeface="Lato Light" charset="0"/>
                        <a:ea typeface="Lato Light" charset="0"/>
                        <a:cs typeface="Lato Light" charset="0"/>
                      </a:endParaRPr>
                    </a:p>
                  </a:txBody>
                  <a:tcPr/>
                </a:tc>
                <a:tc>
                  <a:txBody>
                    <a:bodyPr/>
                    <a:lstStyle/>
                    <a:p>
                      <a:r>
                        <a:rPr lang="en-US" b="0" i="0" dirty="0" smtClean="0">
                          <a:latin typeface="Lato Light" charset="0"/>
                          <a:ea typeface="Lato Light" charset="0"/>
                          <a:cs typeface="Lato Light" charset="0"/>
                        </a:rPr>
                        <a:t>0.359</a:t>
                      </a:r>
                      <a:endParaRPr lang="en-US" b="0" i="0" dirty="0">
                        <a:solidFill>
                          <a:schemeClr val="tx1"/>
                        </a:solidFill>
                        <a:latin typeface="Lato Light" charset="0"/>
                        <a:ea typeface="Lato Light" charset="0"/>
                        <a:cs typeface="Lato Light" charset="0"/>
                      </a:endParaRPr>
                    </a:p>
                  </a:txBody>
                  <a:tcPr/>
                </a:tc>
              </a:tr>
              <a:tr h="50050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latin typeface="Lato Light" charset="0"/>
                          <a:ea typeface="Lato Light" charset="0"/>
                          <a:cs typeface="Lato Light" charset="0"/>
                        </a:rPr>
                        <a:t>Population</a:t>
                      </a:r>
                      <a:r>
                        <a:rPr lang="en-US" b="0" i="0" baseline="0" dirty="0" smtClean="0">
                          <a:latin typeface="Lato Light" charset="0"/>
                          <a:ea typeface="Lato Light" charset="0"/>
                          <a:cs typeface="Lato Light" charset="0"/>
                        </a:rPr>
                        <a:t> under poverty</a:t>
                      </a:r>
                      <a:endParaRPr lang="en-US" b="0" i="0" dirty="0" smtClean="0">
                        <a:solidFill>
                          <a:schemeClr val="tx1"/>
                        </a:solidFill>
                        <a:latin typeface="Lato Light" charset="0"/>
                        <a:ea typeface="Lato Light" charset="0"/>
                        <a:cs typeface="Lato Light" charset="0"/>
                      </a:endParaRPr>
                    </a:p>
                  </a:txBody>
                  <a:tcPr/>
                </a:tc>
                <a:tc>
                  <a:txBody>
                    <a:bodyPr/>
                    <a:lstStyle/>
                    <a:p>
                      <a:r>
                        <a:rPr lang="en-US" b="0" i="0" dirty="0" smtClean="0">
                          <a:latin typeface="Lato Light" charset="0"/>
                          <a:ea typeface="Lato Light" charset="0"/>
                          <a:cs typeface="Lato Light" charset="0"/>
                        </a:rPr>
                        <a:t>0.277</a:t>
                      </a:r>
                      <a:endParaRPr lang="en-US" b="0" i="0" dirty="0">
                        <a:solidFill>
                          <a:schemeClr val="tx1"/>
                        </a:solidFill>
                        <a:latin typeface="Lato Light" charset="0"/>
                        <a:ea typeface="Lato Light" charset="0"/>
                        <a:cs typeface="Lato Light" charset="0"/>
                      </a:endParaRPr>
                    </a:p>
                  </a:txBody>
                  <a:tcPr/>
                </a:tc>
              </a:tr>
              <a:tr h="50050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latin typeface="Lato Light" charset="0"/>
                          <a:ea typeface="Lato Light" charset="0"/>
                          <a:cs typeface="Lato Light" charset="0"/>
                        </a:rPr>
                        <a:t>Internet</a:t>
                      </a:r>
                      <a:r>
                        <a:rPr lang="en-US" b="0" i="0" baseline="0" dirty="0" smtClean="0">
                          <a:latin typeface="Lato Light" charset="0"/>
                          <a:ea typeface="Lato Light" charset="0"/>
                          <a:cs typeface="Lato Light" charset="0"/>
                        </a:rPr>
                        <a:t> users in bordering countries</a:t>
                      </a:r>
                      <a:endParaRPr lang="en-US" b="0" i="0" dirty="0" smtClean="0">
                        <a:solidFill>
                          <a:schemeClr val="tx1"/>
                        </a:solidFill>
                        <a:latin typeface="Lato Light" charset="0"/>
                        <a:ea typeface="Lato Light" charset="0"/>
                        <a:cs typeface="Lato Light" charset="0"/>
                      </a:endParaRPr>
                    </a:p>
                  </a:txBody>
                  <a:tcPr/>
                </a:tc>
                <a:tc>
                  <a:txBody>
                    <a:bodyPr/>
                    <a:lstStyle/>
                    <a:p>
                      <a:r>
                        <a:rPr lang="en-US" b="0" i="0" dirty="0" smtClean="0">
                          <a:latin typeface="Lato Light" charset="0"/>
                          <a:ea typeface="Lato Light" charset="0"/>
                          <a:cs typeface="Lato Light" charset="0"/>
                        </a:rPr>
                        <a:t>0.049</a:t>
                      </a:r>
                      <a:endParaRPr lang="en-US" b="0" i="0" dirty="0">
                        <a:solidFill>
                          <a:schemeClr val="tx1"/>
                        </a:solidFill>
                        <a:latin typeface="Lato Light" charset="0"/>
                        <a:ea typeface="Lato Light" charset="0"/>
                        <a:cs typeface="Lato Light" charset="0"/>
                      </a:endParaRPr>
                    </a:p>
                  </a:txBody>
                  <a:tcPr/>
                </a:tc>
              </a:tr>
              <a:tr h="50050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latin typeface="Lato Light" charset="0"/>
                          <a:ea typeface="Lato Light" charset="0"/>
                          <a:cs typeface="Lato Light" charset="0"/>
                        </a:rPr>
                        <a:t>(Internet</a:t>
                      </a:r>
                      <a:r>
                        <a:rPr lang="en-US" b="0" i="0" baseline="0" dirty="0" smtClean="0">
                          <a:latin typeface="Lato Light" charset="0"/>
                          <a:ea typeface="Lato Light" charset="0"/>
                          <a:cs typeface="Lato Light" charset="0"/>
                        </a:rPr>
                        <a:t> users in bordering countries)</a:t>
                      </a:r>
                      <a:r>
                        <a:rPr lang="en-US" b="0" i="0" baseline="30000" dirty="0" smtClean="0">
                          <a:latin typeface="Lato Light" charset="0"/>
                          <a:ea typeface="Lato Light" charset="0"/>
                          <a:cs typeface="Lato Light" charset="0"/>
                        </a:rPr>
                        <a:t>2</a:t>
                      </a:r>
                      <a:endParaRPr lang="en-US" b="0" i="0" baseline="30000" dirty="0" smtClean="0">
                        <a:solidFill>
                          <a:schemeClr val="tx1"/>
                        </a:solidFill>
                        <a:latin typeface="Lato Light" charset="0"/>
                        <a:ea typeface="Lato Light" charset="0"/>
                        <a:cs typeface="Lato Light" charset="0"/>
                      </a:endParaRPr>
                    </a:p>
                  </a:txBody>
                  <a:tcPr/>
                </a:tc>
                <a:tc>
                  <a:txBody>
                    <a:bodyPr/>
                    <a:lstStyle/>
                    <a:p>
                      <a:r>
                        <a:rPr lang="en-US" b="0" i="0" dirty="0" smtClean="0">
                          <a:latin typeface="Lato Light" charset="0"/>
                          <a:ea typeface="Lato Light" charset="0"/>
                          <a:cs typeface="Lato Light" charset="0"/>
                        </a:rPr>
                        <a:t>0.201</a:t>
                      </a:r>
                      <a:endParaRPr lang="en-US" b="0" i="0" dirty="0">
                        <a:solidFill>
                          <a:schemeClr val="tx1"/>
                        </a:solidFill>
                        <a:latin typeface="Lato Light" charset="0"/>
                        <a:ea typeface="Lato Light" charset="0"/>
                        <a:cs typeface="Lato Light" charset="0"/>
                      </a:endParaRPr>
                    </a:p>
                  </a:txBody>
                  <a:tcPr/>
                </a:tc>
              </a:tr>
            </a:tbl>
          </a:graphicData>
        </a:graphic>
      </p:graphicFrame>
    </p:spTree>
    <p:extLst>
      <p:ext uri="{BB962C8B-B14F-4D97-AF65-F5344CB8AC3E}">
        <p14:creationId xmlns:p14="http://schemas.microsoft.com/office/powerpoint/2010/main" val="60410835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C6D63"/>
                </a:solidFill>
                <a:latin typeface="Lato Light" charset="0"/>
                <a:ea typeface="Lato Light" charset="0"/>
                <a:cs typeface="Lato Light" charset="0"/>
              </a:rPr>
              <a:t>Conclusions</a:t>
            </a:r>
            <a:endParaRPr lang="en-US" b="1" dirty="0">
              <a:solidFill>
                <a:srgbClr val="FC6D63"/>
              </a:solidFill>
              <a:latin typeface="Lato Light" charset="0"/>
              <a:ea typeface="Lato Light" charset="0"/>
              <a:cs typeface="Lato Light" charset="0"/>
            </a:endParaRPr>
          </a:p>
        </p:txBody>
      </p:sp>
      <p:sp>
        <p:nvSpPr>
          <p:cNvPr id="3" name="Content Placeholder 2"/>
          <p:cNvSpPr>
            <a:spLocks noGrp="1"/>
          </p:cNvSpPr>
          <p:nvPr>
            <p:ph idx="1"/>
          </p:nvPr>
        </p:nvSpPr>
        <p:spPr>
          <a:xfrm>
            <a:off x="838200" y="1825625"/>
            <a:ext cx="10515600" cy="4379232"/>
          </a:xfrm>
        </p:spPr>
        <p:txBody>
          <a:bodyPr>
            <a:normAutofit/>
          </a:bodyPr>
          <a:lstStyle/>
          <a:p>
            <a:r>
              <a:rPr lang="en-US" dirty="0" smtClean="0">
                <a:latin typeface="Lato Light" charset="0"/>
                <a:ea typeface="Lato Light" charset="0"/>
                <a:cs typeface="Lato Light" charset="0"/>
              </a:rPr>
              <a:t>Low % of economy in agriculture.</a:t>
            </a:r>
            <a:endParaRPr lang="en-US" dirty="0">
              <a:latin typeface="Lato Light" charset="0"/>
              <a:ea typeface="Lato Light" charset="0"/>
              <a:cs typeface="Lato Light" charset="0"/>
            </a:endParaRPr>
          </a:p>
          <a:p>
            <a:r>
              <a:rPr lang="en-US" dirty="0" smtClean="0">
                <a:latin typeface="Lato Light" charset="0"/>
                <a:ea typeface="Lato Light" charset="0"/>
                <a:cs typeface="Lato Light" charset="0"/>
              </a:rPr>
              <a:t>Richer countries have higher internet base. </a:t>
            </a:r>
            <a:endParaRPr lang="en-US" dirty="0">
              <a:latin typeface="Lato Light" charset="0"/>
              <a:ea typeface="Lato Light" charset="0"/>
              <a:cs typeface="Lato Light" charset="0"/>
            </a:endParaRPr>
          </a:p>
          <a:p>
            <a:r>
              <a:rPr lang="en-US" dirty="0" smtClean="0">
                <a:latin typeface="Lato Light" charset="0"/>
                <a:ea typeface="Lato Light" charset="0"/>
                <a:cs typeface="Lato Light" charset="0"/>
              </a:rPr>
              <a:t>Overall living conditions.</a:t>
            </a:r>
          </a:p>
          <a:p>
            <a:r>
              <a:rPr lang="en-US" dirty="0">
                <a:latin typeface="Lato Light" charset="0"/>
                <a:ea typeface="Lato Light" charset="0"/>
                <a:cs typeface="Lato Light" charset="0"/>
              </a:rPr>
              <a:t>I</a:t>
            </a:r>
            <a:r>
              <a:rPr lang="en-US" dirty="0" smtClean="0">
                <a:latin typeface="Lato Light" charset="0"/>
                <a:ea typeface="Lato Light" charset="0"/>
                <a:cs typeface="Lato Light" charset="0"/>
              </a:rPr>
              <a:t>nternet culture in neighboring countries.</a:t>
            </a:r>
            <a:endParaRPr lang="en-US" dirty="0" smtClean="0">
              <a:latin typeface="Lato Light" charset="0"/>
              <a:ea typeface="Lato Light" charset="0"/>
              <a:cs typeface="Lato Light" charset="0"/>
            </a:endParaRPr>
          </a:p>
        </p:txBody>
      </p:sp>
    </p:spTree>
    <p:extLst>
      <p:ext uri="{BB962C8B-B14F-4D97-AF65-F5344CB8AC3E}">
        <p14:creationId xmlns:p14="http://schemas.microsoft.com/office/powerpoint/2010/main" val="13719527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C6D63"/>
                </a:solidFill>
                <a:latin typeface="Lato Light" charset="0"/>
                <a:ea typeface="Lato Light" charset="0"/>
                <a:cs typeface="Lato Light" charset="0"/>
              </a:rPr>
              <a:t>The Data</a:t>
            </a:r>
            <a:endParaRPr lang="en-US" b="1" dirty="0">
              <a:solidFill>
                <a:srgbClr val="FC6D63"/>
              </a:solidFill>
              <a:latin typeface="Lato Light" charset="0"/>
              <a:ea typeface="Lato Light" charset="0"/>
              <a:cs typeface="Lato Light" charset="0"/>
            </a:endParaRPr>
          </a:p>
        </p:txBody>
      </p:sp>
      <p:sp>
        <p:nvSpPr>
          <p:cNvPr id="3" name="Content Placeholder 2"/>
          <p:cNvSpPr>
            <a:spLocks noGrp="1"/>
          </p:cNvSpPr>
          <p:nvPr>
            <p:ph idx="1"/>
          </p:nvPr>
        </p:nvSpPr>
        <p:spPr/>
        <p:txBody>
          <a:bodyPr/>
          <a:lstStyle/>
          <a:p>
            <a:r>
              <a:rPr lang="en-US" dirty="0" smtClean="0">
                <a:solidFill>
                  <a:srgbClr val="FC6D63"/>
                </a:solidFill>
                <a:latin typeface="Lato Light" charset="0"/>
                <a:ea typeface="Lato Light" charset="0"/>
                <a:cs typeface="Lato Light" charset="0"/>
              </a:rPr>
              <a:t>Source: CIA </a:t>
            </a:r>
            <a:r>
              <a:rPr lang="en-US" dirty="0" err="1" smtClean="0">
                <a:solidFill>
                  <a:srgbClr val="FC6D63"/>
                </a:solidFill>
                <a:latin typeface="Lato Light" charset="0"/>
                <a:ea typeface="Lato Light" charset="0"/>
                <a:cs typeface="Lato Light" charset="0"/>
              </a:rPr>
              <a:t>Worldfactbook</a:t>
            </a:r>
            <a:endParaRPr lang="en-US" dirty="0" smtClean="0">
              <a:solidFill>
                <a:srgbClr val="FC6D63"/>
              </a:solidFill>
              <a:latin typeface="Lato Light" charset="0"/>
              <a:ea typeface="Lato Light" charset="0"/>
              <a:cs typeface="Lato Light" charset="0"/>
            </a:endParaRPr>
          </a:p>
          <a:p>
            <a:endParaRPr lang="en-US" dirty="0" smtClean="0">
              <a:latin typeface="Lato Light" charset="0"/>
              <a:ea typeface="Lato Light" charset="0"/>
              <a:cs typeface="Lato Light" charset="0"/>
            </a:endParaRP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20678" t="1" r="52805" b="53579"/>
          <a:stretch/>
        </p:blipFill>
        <p:spPr>
          <a:xfrm>
            <a:off x="6551095" y="902674"/>
            <a:ext cx="5189458" cy="4652976"/>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r="2737"/>
          <a:stretch/>
        </p:blipFill>
        <p:spPr>
          <a:xfrm>
            <a:off x="855191" y="2454097"/>
            <a:ext cx="5097379" cy="3849329"/>
          </a:xfrm>
          <a:prstGeom prst="rect">
            <a:avLst/>
          </a:prstGeom>
        </p:spPr>
      </p:pic>
      <p:sp>
        <p:nvSpPr>
          <p:cNvPr id="7" name="Rectangle 6"/>
          <p:cNvSpPr/>
          <p:nvPr/>
        </p:nvSpPr>
        <p:spPr>
          <a:xfrm>
            <a:off x="855191" y="6047874"/>
            <a:ext cx="5080388" cy="264026"/>
          </a:xfrm>
          <a:prstGeom prst="rect">
            <a:avLst/>
          </a:prstGeom>
          <a:noFill/>
          <a:ln w="53975">
            <a:solidFill>
              <a:srgbClr val="FC6D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643175" y="902676"/>
            <a:ext cx="5159803" cy="4844403"/>
          </a:xfrm>
          <a:prstGeom prst="rect">
            <a:avLst/>
          </a:prstGeom>
          <a:noFill/>
          <a:ln w="53975">
            <a:solidFill>
              <a:srgbClr val="FC6D6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p:nvCxnSpPr>
        <p:spPr>
          <a:xfrm flipV="1">
            <a:off x="5935579" y="902675"/>
            <a:ext cx="707595" cy="5145199"/>
          </a:xfrm>
          <a:prstGeom prst="line">
            <a:avLst/>
          </a:prstGeom>
          <a:ln w="28575">
            <a:solidFill>
              <a:srgbClr val="FC6D63"/>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flipV="1">
            <a:off x="5935579" y="5747079"/>
            <a:ext cx="707595" cy="564821"/>
          </a:xfrm>
          <a:prstGeom prst="line">
            <a:avLst/>
          </a:prstGeom>
          <a:ln w="28575">
            <a:solidFill>
              <a:srgbClr val="FC6D6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13839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C6D63"/>
                </a:solidFill>
                <a:latin typeface="Lato Light" charset="0"/>
                <a:ea typeface="Lato Light" charset="0"/>
                <a:cs typeface="Lato Light" charset="0"/>
              </a:rPr>
              <a:t>Initial </a:t>
            </a:r>
            <a:r>
              <a:rPr lang="en-US" b="1" dirty="0" smtClean="0">
                <a:solidFill>
                  <a:srgbClr val="FC6D63"/>
                </a:solidFill>
                <a:latin typeface="Lato Light" charset="0"/>
                <a:ea typeface="Lato Light" charset="0"/>
                <a:cs typeface="Lato Light" charset="0"/>
              </a:rPr>
              <a:t>features and expectations </a:t>
            </a:r>
            <a:endParaRPr lang="en-US" b="1" dirty="0">
              <a:solidFill>
                <a:srgbClr val="FC6D63"/>
              </a:solidFill>
              <a:latin typeface="Lato Light" charset="0"/>
              <a:ea typeface="Lato Light" charset="0"/>
              <a:cs typeface="Lato Light" charset="0"/>
            </a:endParaRPr>
          </a:p>
        </p:txBody>
      </p:sp>
      <p:sp>
        <p:nvSpPr>
          <p:cNvPr id="3" name="Content Placeholder 2"/>
          <p:cNvSpPr>
            <a:spLocks noGrp="1"/>
          </p:cNvSpPr>
          <p:nvPr>
            <p:ph idx="1"/>
          </p:nvPr>
        </p:nvSpPr>
        <p:spPr>
          <a:xfrm>
            <a:off x="838200" y="1540042"/>
            <a:ext cx="10515600" cy="4636921"/>
          </a:xfrm>
        </p:spPr>
        <p:txBody>
          <a:bodyPr>
            <a:normAutofit/>
          </a:bodyPr>
          <a:lstStyle/>
          <a:p>
            <a:pPr marL="0" indent="0">
              <a:buNone/>
            </a:pPr>
            <a:r>
              <a:rPr lang="en-US" b="1" dirty="0" smtClean="0">
                <a:latin typeface="Lato Light" charset="0"/>
                <a:ea typeface="Lato Light" charset="0"/>
                <a:cs typeface="Lato Light" charset="0"/>
              </a:rPr>
              <a:t>Features</a:t>
            </a:r>
            <a:r>
              <a:rPr lang="en-US" b="1" dirty="0">
                <a:latin typeface="Lato Light" charset="0"/>
                <a:ea typeface="Lato Light" charset="0"/>
                <a:cs typeface="Lato Light" charset="0"/>
              </a:rPr>
              <a:t>: </a:t>
            </a:r>
          </a:p>
          <a:p>
            <a:r>
              <a:rPr lang="en-US" dirty="0">
                <a:latin typeface="Lato Light" charset="0"/>
                <a:ea typeface="Lato Light" charset="0"/>
                <a:cs typeface="Lato Light" charset="0"/>
              </a:rPr>
              <a:t>Economic: GDP per capita, unemployment rate, education expenditure, % of economy in agriculture, industry and services, public debt, exports and imports.</a:t>
            </a:r>
          </a:p>
          <a:p>
            <a:pPr marL="0" indent="0">
              <a:buNone/>
            </a:pPr>
            <a:r>
              <a:rPr lang="en-US" dirty="0" smtClean="0">
                <a:latin typeface="Lato Light" charset="0"/>
                <a:ea typeface="Lato Light" charset="0"/>
                <a:cs typeface="Lato Light" charset="0"/>
              </a:rPr>
              <a:t> </a:t>
            </a:r>
            <a:endParaRPr lang="en-US" dirty="0" smtClean="0">
              <a:latin typeface="Lato Light" charset="0"/>
              <a:ea typeface="Lato Light" charset="0"/>
              <a:cs typeface="Lato Light" charset="0"/>
            </a:endParaRPr>
          </a:p>
          <a:p>
            <a:endParaRPr lang="en-US" dirty="0"/>
          </a:p>
        </p:txBody>
      </p:sp>
    </p:spTree>
    <p:extLst>
      <p:ext uri="{BB962C8B-B14F-4D97-AF65-F5344CB8AC3E}">
        <p14:creationId xmlns:p14="http://schemas.microsoft.com/office/powerpoint/2010/main" val="1591524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solidFill>
                  <a:srgbClr val="FC6D63"/>
                </a:solidFill>
                <a:latin typeface="Lato Light" charset="0"/>
                <a:ea typeface="Lato Light" charset="0"/>
                <a:cs typeface="Lato Light" charset="0"/>
              </a:rPr>
              <a:t>Initial </a:t>
            </a:r>
            <a:r>
              <a:rPr lang="en-US" b="1" dirty="0" smtClean="0">
                <a:solidFill>
                  <a:srgbClr val="FC6D63"/>
                </a:solidFill>
                <a:latin typeface="Lato Light" charset="0"/>
                <a:ea typeface="Lato Light" charset="0"/>
                <a:cs typeface="Lato Light" charset="0"/>
              </a:rPr>
              <a:t>features and expectations </a:t>
            </a:r>
            <a:endParaRPr lang="en-US" b="1" dirty="0">
              <a:solidFill>
                <a:srgbClr val="FC6D63"/>
              </a:solidFill>
              <a:latin typeface="Lato Light" charset="0"/>
              <a:ea typeface="Lato Light" charset="0"/>
              <a:cs typeface="Lato Light" charset="0"/>
            </a:endParaRPr>
          </a:p>
        </p:txBody>
      </p:sp>
      <p:sp>
        <p:nvSpPr>
          <p:cNvPr id="3" name="Content Placeholder 2"/>
          <p:cNvSpPr>
            <a:spLocks noGrp="1"/>
          </p:cNvSpPr>
          <p:nvPr>
            <p:ph idx="1"/>
          </p:nvPr>
        </p:nvSpPr>
        <p:spPr>
          <a:xfrm>
            <a:off x="838200" y="1690688"/>
            <a:ext cx="10515600" cy="4636921"/>
          </a:xfrm>
        </p:spPr>
        <p:txBody>
          <a:bodyPr>
            <a:normAutofit/>
          </a:bodyPr>
          <a:lstStyle/>
          <a:p>
            <a:pPr marL="0" indent="0">
              <a:buNone/>
            </a:pPr>
            <a:r>
              <a:rPr lang="en-US" b="1" dirty="0" smtClean="0">
                <a:latin typeface="Lato Light" charset="0"/>
                <a:ea typeface="Lato Light" charset="0"/>
                <a:cs typeface="Lato Light" charset="0"/>
              </a:rPr>
              <a:t>Features</a:t>
            </a:r>
            <a:r>
              <a:rPr lang="en-US" b="1" dirty="0">
                <a:latin typeface="Lato Light" charset="0"/>
                <a:ea typeface="Lato Light" charset="0"/>
                <a:cs typeface="Lato Light" charset="0"/>
              </a:rPr>
              <a:t>: </a:t>
            </a:r>
          </a:p>
          <a:p>
            <a:r>
              <a:rPr lang="en-US" dirty="0">
                <a:latin typeface="Lato Light" charset="0"/>
                <a:ea typeface="Lato Light" charset="0"/>
                <a:cs typeface="Lato Light" charset="0"/>
              </a:rPr>
              <a:t>Economic: GDP per capita, unemployment rate, education expenditure, % of economy in agriculture, industry and services, public debt, exports and imports.</a:t>
            </a:r>
          </a:p>
          <a:p>
            <a:r>
              <a:rPr lang="en-US" dirty="0">
                <a:latin typeface="Lato Light" charset="0"/>
                <a:ea typeface="Lato Light" charset="0"/>
                <a:cs typeface="Lato Light" charset="0"/>
              </a:rPr>
              <a:t>Society: Population, Population below poverty, total telephones (cellular and landline), urbanization and internet users in bordering countries</a:t>
            </a:r>
          </a:p>
          <a:p>
            <a:pPr marL="0" indent="0">
              <a:buNone/>
            </a:pPr>
            <a:r>
              <a:rPr lang="en-US" dirty="0" smtClean="0">
                <a:latin typeface="Lato Light" charset="0"/>
                <a:ea typeface="Lato Light" charset="0"/>
                <a:cs typeface="Lato Light" charset="0"/>
              </a:rPr>
              <a:t> </a:t>
            </a:r>
            <a:endParaRPr lang="en-US" dirty="0" smtClean="0">
              <a:latin typeface="Lato Light" charset="0"/>
              <a:ea typeface="Lato Light" charset="0"/>
              <a:cs typeface="Lato Light" charset="0"/>
            </a:endParaRPr>
          </a:p>
          <a:p>
            <a:endParaRPr lang="en-US" dirty="0"/>
          </a:p>
        </p:txBody>
      </p:sp>
    </p:spTree>
    <p:extLst>
      <p:ext uri="{BB962C8B-B14F-4D97-AF65-F5344CB8AC3E}">
        <p14:creationId xmlns:p14="http://schemas.microsoft.com/office/powerpoint/2010/main" val="11139779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a:spLocks noGrp="1"/>
          </p:cNvSpPr>
          <p:nvPr>
            <p:ph type="title"/>
          </p:nvPr>
        </p:nvSpPr>
        <p:spPr>
          <a:xfrm>
            <a:off x="527717" y="220746"/>
            <a:ext cx="10515600" cy="1325563"/>
          </a:xfrm>
        </p:spPr>
        <p:txBody>
          <a:bodyPr/>
          <a:lstStyle/>
          <a:p>
            <a:r>
              <a:rPr lang="en-US" b="1" dirty="0" smtClean="0">
                <a:solidFill>
                  <a:srgbClr val="FC6D63"/>
                </a:solidFill>
                <a:latin typeface="Lato Light" charset="0"/>
                <a:ea typeface="Lato Light" charset="0"/>
                <a:cs typeface="Lato Light" charset="0"/>
              </a:rPr>
              <a:t>Correlations</a:t>
            </a:r>
            <a:endParaRPr lang="en-US" b="1" dirty="0">
              <a:solidFill>
                <a:srgbClr val="FC6D63"/>
              </a:solidFill>
              <a:latin typeface="Lato Light" charset="0"/>
              <a:ea typeface="Lato Light" charset="0"/>
              <a:cs typeface="Lato Light"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46309"/>
            <a:ext cx="10890739" cy="5188027"/>
          </a:xfrm>
          <a:prstGeom prst="rect">
            <a:avLst/>
          </a:prstGeom>
        </p:spPr>
      </p:pic>
    </p:spTree>
    <p:extLst>
      <p:ext uri="{BB962C8B-B14F-4D97-AF65-F5344CB8AC3E}">
        <p14:creationId xmlns:p14="http://schemas.microsoft.com/office/powerpoint/2010/main" val="4235851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51304"/>
          </a:xfrm>
        </p:spPr>
        <p:txBody>
          <a:bodyPr>
            <a:normAutofit fontScale="90000"/>
          </a:bodyPr>
          <a:lstStyle/>
          <a:p>
            <a:r>
              <a:rPr lang="en-US" b="1" dirty="0" smtClean="0">
                <a:solidFill>
                  <a:srgbClr val="FC6D63"/>
                </a:solidFill>
                <a:latin typeface="Lato Light" charset="0"/>
                <a:ea typeface="Lato Light" charset="0"/>
                <a:cs typeface="Lato Light" charset="0"/>
              </a:rPr>
              <a:t>P-values for all features</a:t>
            </a:r>
            <a:endParaRPr lang="en-US" b="1" dirty="0">
              <a:solidFill>
                <a:srgbClr val="FC6D63"/>
              </a:solidFill>
              <a:latin typeface="Lato Light" charset="0"/>
              <a:ea typeface="Lato Light" charset="0"/>
              <a:cs typeface="Lato Light" charset="0"/>
            </a:endParaRPr>
          </a:p>
        </p:txBody>
      </p:sp>
      <p:graphicFrame>
        <p:nvGraphicFramePr>
          <p:cNvPr id="4" name="Table 3"/>
          <p:cNvGraphicFramePr>
            <a:graphicFrameLocks noGrp="1"/>
          </p:cNvGraphicFramePr>
          <p:nvPr>
            <p:extLst>
              <p:ext uri="{D42A27DB-BD31-4B8C-83A1-F6EECF244321}">
                <p14:modId xmlns:p14="http://schemas.microsoft.com/office/powerpoint/2010/main" val="541984924"/>
              </p:ext>
            </p:extLst>
          </p:nvPr>
        </p:nvGraphicFramePr>
        <p:xfrm>
          <a:off x="2455704" y="1273164"/>
          <a:ext cx="6324880" cy="4820920"/>
        </p:xfrm>
        <a:graphic>
          <a:graphicData uri="http://schemas.openxmlformats.org/drawingml/2006/table">
            <a:tbl>
              <a:tblPr firstRow="1" bandRow="1">
                <a:tableStyleId>{8A107856-5554-42FB-B03E-39F5DBC370BA}</a:tableStyleId>
              </a:tblPr>
              <a:tblGrid>
                <a:gridCol w="4064000"/>
                <a:gridCol w="2260880"/>
              </a:tblGrid>
              <a:tr h="370840">
                <a:tc>
                  <a:txBody>
                    <a:bodyPr/>
                    <a:lstStyle/>
                    <a:p>
                      <a:r>
                        <a:rPr lang="en-US" b="1" i="0" dirty="0" smtClean="0">
                          <a:solidFill>
                            <a:schemeClr val="bg1"/>
                          </a:solidFill>
                          <a:latin typeface="Lato" charset="0"/>
                          <a:ea typeface="Lato" charset="0"/>
                          <a:cs typeface="Lato" charset="0"/>
                        </a:rPr>
                        <a:t>Feature</a:t>
                      </a:r>
                      <a:endParaRPr lang="en-US" b="1" i="0" dirty="0">
                        <a:solidFill>
                          <a:schemeClr val="bg1"/>
                        </a:solidFill>
                        <a:latin typeface="Lato" charset="0"/>
                        <a:ea typeface="Lato" charset="0"/>
                        <a:cs typeface="Lato" charset="0"/>
                      </a:endParaRPr>
                    </a:p>
                  </a:txBody>
                  <a:tcPr>
                    <a:solidFill>
                      <a:srgbClr val="FC6D63"/>
                    </a:solidFill>
                  </a:tcPr>
                </a:tc>
                <a:tc>
                  <a:txBody>
                    <a:bodyPr/>
                    <a:lstStyle/>
                    <a:p>
                      <a:pPr algn="ctr"/>
                      <a:r>
                        <a:rPr lang="en-US" b="1" i="0" dirty="0" smtClean="0">
                          <a:solidFill>
                            <a:schemeClr val="bg1"/>
                          </a:solidFill>
                          <a:latin typeface="Lato" charset="0"/>
                          <a:ea typeface="Lato" charset="0"/>
                          <a:cs typeface="Lato" charset="0"/>
                        </a:rPr>
                        <a:t>P&gt;(t)</a:t>
                      </a:r>
                      <a:endParaRPr lang="en-US" b="1" i="0" dirty="0">
                        <a:solidFill>
                          <a:schemeClr val="bg1"/>
                        </a:solidFill>
                        <a:latin typeface="Lato" charset="0"/>
                        <a:ea typeface="Lato" charset="0"/>
                        <a:cs typeface="Lato" charset="0"/>
                      </a:endParaRPr>
                    </a:p>
                  </a:txBody>
                  <a:tcPr>
                    <a:solidFill>
                      <a:srgbClr val="FC6D63"/>
                    </a:solidFill>
                  </a:tcPr>
                </a:tc>
              </a:tr>
              <a:tr h="370840">
                <a:tc>
                  <a:txBody>
                    <a:bodyPr/>
                    <a:lstStyle/>
                    <a:p>
                      <a:r>
                        <a:rPr lang="en-US" b="0" i="0" dirty="0" smtClean="0">
                          <a:latin typeface="Lato Light" charset="0"/>
                          <a:ea typeface="Lato Light" charset="0"/>
                          <a:cs typeface="Lato Light" charset="0"/>
                        </a:rPr>
                        <a:t>Education expenditure</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0.366</a:t>
                      </a:r>
                      <a:endParaRPr lang="en-US" b="0" i="0" dirty="0">
                        <a:latin typeface="Lato Light" charset="0"/>
                        <a:ea typeface="Lato Light" charset="0"/>
                        <a:cs typeface="Lato Light" charset="0"/>
                      </a:endParaRPr>
                    </a:p>
                  </a:txBody>
                  <a:tcPr/>
                </a:tc>
              </a:tr>
              <a:tr h="370840">
                <a:tc>
                  <a:txBody>
                    <a:bodyPr/>
                    <a:lstStyle/>
                    <a:p>
                      <a:r>
                        <a:rPr lang="en-US" b="0" i="0" dirty="0" smtClean="0">
                          <a:latin typeface="Lato Light" charset="0"/>
                          <a:ea typeface="Lato Light" charset="0"/>
                          <a:cs typeface="Lato Light" charset="0"/>
                        </a:rPr>
                        <a:t>GDP per capita</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0.126</a:t>
                      </a:r>
                      <a:endParaRPr lang="en-US" b="0" i="0" dirty="0">
                        <a:latin typeface="Lato Light" charset="0"/>
                        <a:ea typeface="Lato Light" charset="0"/>
                        <a:cs typeface="Lato Light" charset="0"/>
                      </a:endParaRPr>
                    </a:p>
                  </a:txBody>
                  <a:tcPr/>
                </a:tc>
              </a:tr>
              <a:tr h="370840">
                <a:tc>
                  <a:txBody>
                    <a:bodyPr/>
                    <a:lstStyle/>
                    <a:p>
                      <a:r>
                        <a:rPr lang="en-US" b="0" i="0" dirty="0" smtClean="0">
                          <a:latin typeface="Lato Light" charset="0"/>
                          <a:ea typeface="Lato Light" charset="0"/>
                          <a:cs typeface="Lato Light" charset="0"/>
                        </a:rPr>
                        <a:t>Population in Poverty</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0.001</a:t>
                      </a:r>
                      <a:endParaRPr lang="en-US" b="0" i="0" dirty="0">
                        <a:latin typeface="Lato Light" charset="0"/>
                        <a:ea typeface="Lato Light" charset="0"/>
                        <a:cs typeface="Lato Light" charset="0"/>
                      </a:endParaRPr>
                    </a:p>
                  </a:txBody>
                  <a:tcPr/>
                </a:tc>
              </a:tr>
              <a:tr h="370840">
                <a:tc>
                  <a:txBody>
                    <a:bodyPr/>
                    <a:lstStyle/>
                    <a:p>
                      <a:r>
                        <a:rPr lang="en-US" b="0" i="0" dirty="0" smtClean="0">
                          <a:latin typeface="Lato Light" charset="0"/>
                          <a:ea typeface="Lato Light" charset="0"/>
                          <a:cs typeface="Lato Light" charset="0"/>
                        </a:rPr>
                        <a:t>Population</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0.324</a:t>
                      </a:r>
                      <a:endParaRPr lang="en-US" b="0" i="0" dirty="0">
                        <a:latin typeface="Lato Light" charset="0"/>
                        <a:ea typeface="Lato Light" charset="0"/>
                        <a:cs typeface="Lato Light" charset="0"/>
                      </a:endParaRPr>
                    </a:p>
                  </a:txBody>
                  <a:tcPr/>
                </a:tc>
              </a:tr>
              <a:tr h="370840">
                <a:tc>
                  <a:txBody>
                    <a:bodyPr/>
                    <a:lstStyle/>
                    <a:p>
                      <a:r>
                        <a:rPr lang="en-US" b="0" i="0" dirty="0" smtClean="0">
                          <a:latin typeface="Lato Light" charset="0"/>
                          <a:ea typeface="Lato Light" charset="0"/>
                          <a:cs typeface="Lato Light" charset="0"/>
                        </a:rPr>
                        <a:t>Public Debt</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0.574</a:t>
                      </a:r>
                      <a:endParaRPr lang="en-US" b="0" i="0" dirty="0">
                        <a:latin typeface="Lato Light" charset="0"/>
                        <a:ea typeface="Lato Light" charset="0"/>
                        <a:cs typeface="Lato Light" charset="0"/>
                      </a:endParaRPr>
                    </a:p>
                  </a:txBody>
                  <a:tcPr/>
                </a:tc>
              </a:tr>
              <a:tr h="370840">
                <a:tc>
                  <a:txBody>
                    <a:bodyPr/>
                    <a:lstStyle/>
                    <a:p>
                      <a:r>
                        <a:rPr lang="en-US" b="0" i="0" dirty="0" smtClean="0">
                          <a:latin typeface="Lato Light" charset="0"/>
                          <a:ea typeface="Lato Light" charset="0"/>
                          <a:cs typeface="Lato Light" charset="0"/>
                        </a:rPr>
                        <a:t>Unemployment Rate</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0.571</a:t>
                      </a:r>
                      <a:endParaRPr lang="en-US" b="0" i="0" dirty="0">
                        <a:latin typeface="Lato Light" charset="0"/>
                        <a:ea typeface="Lato Light" charset="0"/>
                        <a:cs typeface="Lato Light" charset="0"/>
                      </a:endParaRPr>
                    </a:p>
                  </a:txBody>
                  <a:tcPr/>
                </a:tc>
              </a:tr>
              <a:tr h="370840">
                <a:tc>
                  <a:txBody>
                    <a:bodyPr/>
                    <a:lstStyle/>
                    <a:p>
                      <a:r>
                        <a:rPr lang="en-US" b="0" i="0" dirty="0" smtClean="0">
                          <a:latin typeface="Lato Light" charset="0"/>
                          <a:ea typeface="Lato Light" charset="0"/>
                          <a:cs typeface="Lato Light" charset="0"/>
                        </a:rPr>
                        <a:t>Urbanization</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0.098</a:t>
                      </a:r>
                      <a:endParaRPr lang="en-US" b="0" i="0" dirty="0">
                        <a:latin typeface="Lato Light" charset="0"/>
                        <a:ea typeface="Lato Light" charset="0"/>
                        <a:cs typeface="Lato Light" charset="0"/>
                      </a:endParaRPr>
                    </a:p>
                  </a:txBody>
                  <a:tcPr/>
                </a:tc>
              </a:tr>
              <a:tr h="370840">
                <a:tc>
                  <a:txBody>
                    <a:bodyPr/>
                    <a:lstStyle/>
                    <a:p>
                      <a:r>
                        <a:rPr lang="en-US" b="0" i="0" dirty="0" smtClean="0">
                          <a:latin typeface="Lato Light" charset="0"/>
                          <a:ea typeface="Lato Light" charset="0"/>
                          <a:cs typeface="Lato Light" charset="0"/>
                        </a:rPr>
                        <a:t>% of GDP from Agriculture</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0.000</a:t>
                      </a:r>
                      <a:endParaRPr lang="en-US" b="0" i="0" dirty="0">
                        <a:latin typeface="Lato Light" charset="0"/>
                        <a:ea typeface="Lato Light" charset="0"/>
                        <a:cs typeface="Lato Light" charset="0"/>
                      </a:endParaRPr>
                    </a:p>
                  </a:txBody>
                  <a:tcPr/>
                </a:tc>
              </a:tr>
              <a:tr h="370840">
                <a:tc>
                  <a:txBody>
                    <a:bodyPr/>
                    <a:lstStyle/>
                    <a:p>
                      <a:r>
                        <a:rPr lang="en-US" b="0" i="0" dirty="0" smtClean="0">
                          <a:latin typeface="Lato Light" charset="0"/>
                          <a:ea typeface="Lato Light" charset="0"/>
                          <a:cs typeface="Lato Light" charset="0"/>
                        </a:rPr>
                        <a:t>% of GDP from Industry</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0.005</a:t>
                      </a:r>
                      <a:endParaRPr lang="en-US" b="0" i="0" dirty="0">
                        <a:latin typeface="Lato Light" charset="0"/>
                        <a:ea typeface="Lato Light" charset="0"/>
                        <a:cs typeface="Lato Light" charset="0"/>
                      </a:endParaRPr>
                    </a:p>
                  </a:txBody>
                  <a:tcPr/>
                </a:tc>
              </a:tr>
              <a:tr h="370840">
                <a:tc>
                  <a:txBody>
                    <a:bodyPr/>
                    <a:lstStyle/>
                    <a:p>
                      <a:r>
                        <a:rPr lang="en-US" b="0" i="0" dirty="0" smtClean="0">
                          <a:latin typeface="Lato Light" charset="0"/>
                          <a:ea typeface="Lato Light" charset="0"/>
                          <a:cs typeface="Lato Light" charset="0"/>
                        </a:rPr>
                        <a:t>Internet Users in Bordering Countries</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0.052</a:t>
                      </a:r>
                      <a:endParaRPr lang="en-US" b="0" i="0" dirty="0">
                        <a:latin typeface="Lato Light" charset="0"/>
                        <a:ea typeface="Lato Light" charset="0"/>
                        <a:cs typeface="Lato Light" charset="0"/>
                      </a:endParaRPr>
                    </a:p>
                  </a:txBody>
                  <a:tcPr/>
                </a:tc>
              </a:tr>
              <a:tr h="370840">
                <a:tc>
                  <a:txBody>
                    <a:bodyPr/>
                    <a:lstStyle/>
                    <a:p>
                      <a:r>
                        <a:rPr lang="en-US" b="0" i="0" dirty="0" smtClean="0">
                          <a:latin typeface="Lato Light" charset="0"/>
                          <a:ea typeface="Lato Light" charset="0"/>
                          <a:cs typeface="Lato Light" charset="0"/>
                        </a:rPr>
                        <a:t>Exports + Imports</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0.777</a:t>
                      </a:r>
                      <a:endParaRPr lang="en-US" b="0" i="0" dirty="0">
                        <a:latin typeface="Lato Light" charset="0"/>
                        <a:ea typeface="Lato Light" charset="0"/>
                        <a:cs typeface="Lato Light" charset="0"/>
                      </a:endParaRPr>
                    </a:p>
                  </a:txBody>
                  <a:tcPr/>
                </a:tc>
              </a:tr>
              <a:tr h="370840">
                <a:tc>
                  <a:txBody>
                    <a:bodyPr/>
                    <a:lstStyle/>
                    <a:p>
                      <a:r>
                        <a:rPr lang="en-US" b="0" i="0" dirty="0" smtClean="0">
                          <a:latin typeface="Lato Light" charset="0"/>
                          <a:ea typeface="Lato Light" charset="0"/>
                          <a:cs typeface="Lato Light" charset="0"/>
                        </a:rPr>
                        <a:t>Mobile + Landline</a:t>
                      </a:r>
                      <a:r>
                        <a:rPr lang="en-US" b="0" i="0" baseline="0" dirty="0" smtClean="0">
                          <a:latin typeface="Lato Light" charset="0"/>
                          <a:ea typeface="Lato Light" charset="0"/>
                          <a:cs typeface="Lato Light" charset="0"/>
                        </a:rPr>
                        <a:t> device</a:t>
                      </a:r>
                      <a:endParaRPr lang="en-US" b="0" i="0" dirty="0">
                        <a:latin typeface="Lato Light" charset="0"/>
                        <a:ea typeface="Lato Light" charset="0"/>
                        <a:cs typeface="Lato Light" charset="0"/>
                      </a:endParaRPr>
                    </a:p>
                  </a:txBody>
                  <a:tcPr/>
                </a:tc>
                <a:tc>
                  <a:txBody>
                    <a:bodyPr/>
                    <a:lstStyle/>
                    <a:p>
                      <a:pPr algn="ctr"/>
                      <a:r>
                        <a:rPr lang="en-US" b="0" i="0" dirty="0" smtClean="0">
                          <a:latin typeface="Lato Light" charset="0"/>
                          <a:ea typeface="Lato Light" charset="0"/>
                          <a:cs typeface="Lato Light" charset="0"/>
                        </a:rPr>
                        <a:t>0.405</a:t>
                      </a:r>
                      <a:endParaRPr lang="en-US" b="0" i="0" dirty="0">
                        <a:latin typeface="Lato Light" charset="0"/>
                        <a:ea typeface="Lato Light" charset="0"/>
                        <a:cs typeface="Lato Light" charset="0"/>
                      </a:endParaRPr>
                    </a:p>
                  </a:txBody>
                  <a:tcPr/>
                </a:tc>
              </a:tr>
            </a:tbl>
          </a:graphicData>
        </a:graphic>
      </p:graphicFrame>
    </p:spTree>
    <p:extLst>
      <p:ext uri="{BB962C8B-B14F-4D97-AF65-F5344CB8AC3E}">
        <p14:creationId xmlns:p14="http://schemas.microsoft.com/office/powerpoint/2010/main" val="27897738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51304"/>
          </a:xfrm>
        </p:spPr>
        <p:txBody>
          <a:bodyPr>
            <a:normAutofit fontScale="90000"/>
          </a:bodyPr>
          <a:lstStyle/>
          <a:p>
            <a:r>
              <a:rPr lang="en-US" b="1" dirty="0" smtClean="0">
                <a:solidFill>
                  <a:srgbClr val="FC6D63"/>
                </a:solidFill>
                <a:latin typeface="Lato Light" charset="0"/>
                <a:ea typeface="Lato Light" charset="0"/>
                <a:cs typeface="Lato Light" charset="0"/>
              </a:rPr>
              <a:t>P-values for all features</a:t>
            </a:r>
            <a:endParaRPr lang="en-US" b="1" dirty="0">
              <a:solidFill>
                <a:srgbClr val="FC6D63"/>
              </a:solidFill>
              <a:latin typeface="Lato Light" charset="0"/>
              <a:ea typeface="Lato Light" charset="0"/>
              <a:cs typeface="Lato Light"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724864756"/>
              </p:ext>
            </p:extLst>
          </p:nvPr>
        </p:nvGraphicFramePr>
        <p:xfrm>
          <a:off x="2455704" y="1273164"/>
          <a:ext cx="6324880" cy="4820920"/>
        </p:xfrm>
        <a:graphic>
          <a:graphicData uri="http://schemas.openxmlformats.org/drawingml/2006/table">
            <a:tbl>
              <a:tblPr firstRow="1" bandRow="1">
                <a:tableStyleId>{8A107856-5554-42FB-B03E-39F5DBC370BA}</a:tableStyleId>
              </a:tblPr>
              <a:tblGrid>
                <a:gridCol w="4064000"/>
                <a:gridCol w="2260880"/>
              </a:tblGrid>
              <a:tr h="370840">
                <a:tc>
                  <a:txBody>
                    <a:bodyPr/>
                    <a:lstStyle/>
                    <a:p>
                      <a:r>
                        <a:rPr lang="en-US" b="1" i="0" dirty="0" smtClean="0">
                          <a:solidFill>
                            <a:schemeClr val="bg1"/>
                          </a:solidFill>
                          <a:latin typeface="Lato" charset="0"/>
                          <a:ea typeface="Lato" charset="0"/>
                          <a:cs typeface="Lato" charset="0"/>
                        </a:rPr>
                        <a:t>Feature</a:t>
                      </a:r>
                      <a:endParaRPr lang="en-US" b="1" i="0" dirty="0">
                        <a:solidFill>
                          <a:schemeClr val="bg1"/>
                        </a:solidFill>
                        <a:latin typeface="Lato" charset="0"/>
                        <a:ea typeface="Lato" charset="0"/>
                        <a:cs typeface="Lato" charset="0"/>
                      </a:endParaRPr>
                    </a:p>
                  </a:txBody>
                  <a:tcPr>
                    <a:solidFill>
                      <a:srgbClr val="FC6D63"/>
                    </a:solidFill>
                  </a:tcPr>
                </a:tc>
                <a:tc>
                  <a:txBody>
                    <a:bodyPr/>
                    <a:lstStyle/>
                    <a:p>
                      <a:pPr algn="ctr"/>
                      <a:r>
                        <a:rPr lang="en-US" b="1" i="0" dirty="0" smtClean="0">
                          <a:solidFill>
                            <a:schemeClr val="bg1"/>
                          </a:solidFill>
                          <a:latin typeface="Lato" charset="0"/>
                          <a:ea typeface="Lato" charset="0"/>
                          <a:cs typeface="Lato" charset="0"/>
                        </a:rPr>
                        <a:t>P&gt;(t)</a:t>
                      </a:r>
                      <a:endParaRPr lang="en-US" b="1" i="0" dirty="0">
                        <a:solidFill>
                          <a:schemeClr val="bg1"/>
                        </a:solidFill>
                        <a:latin typeface="Lato" charset="0"/>
                        <a:ea typeface="Lato" charset="0"/>
                        <a:cs typeface="Lato" charset="0"/>
                      </a:endParaRPr>
                    </a:p>
                  </a:txBody>
                  <a:tcPr>
                    <a:solidFill>
                      <a:srgbClr val="FC6D63"/>
                    </a:solidFill>
                  </a:tcPr>
                </a:tc>
              </a:tr>
              <a:tr h="370840">
                <a:tc>
                  <a:txBody>
                    <a:bodyPr/>
                    <a:lstStyle/>
                    <a:p>
                      <a:r>
                        <a:rPr lang="en-US" b="1" i="0" dirty="0" smtClean="0">
                          <a:latin typeface="Lato Light" charset="0"/>
                          <a:ea typeface="Lato Light" charset="0"/>
                          <a:cs typeface="Lato Light" charset="0"/>
                        </a:rPr>
                        <a:t>Education expenditure</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0.366</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GDP per capita</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0.126</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Population in Poverty</a:t>
                      </a:r>
                      <a:endParaRPr lang="en-US" b="1" i="0" dirty="0">
                        <a:latin typeface="Lato Light" charset="0"/>
                        <a:ea typeface="Lato Light" charset="0"/>
                        <a:cs typeface="Lato Light" charset="0"/>
                      </a:endParaRPr>
                    </a:p>
                  </a:txBody>
                  <a:tcPr>
                    <a:solidFill>
                      <a:srgbClr val="A5ED96"/>
                    </a:solidFill>
                  </a:tcPr>
                </a:tc>
                <a:tc>
                  <a:txBody>
                    <a:bodyPr/>
                    <a:lstStyle/>
                    <a:p>
                      <a:pPr algn="ctr"/>
                      <a:r>
                        <a:rPr lang="en-US" b="1" i="0" dirty="0" smtClean="0">
                          <a:latin typeface="Lato Light" charset="0"/>
                          <a:ea typeface="Lato Light" charset="0"/>
                          <a:cs typeface="Lato Light" charset="0"/>
                        </a:rPr>
                        <a:t>0.001</a:t>
                      </a:r>
                      <a:endParaRPr lang="en-US" b="1" i="0" dirty="0">
                        <a:latin typeface="Lato Light" charset="0"/>
                        <a:ea typeface="Lato Light" charset="0"/>
                        <a:cs typeface="Lato Light" charset="0"/>
                      </a:endParaRPr>
                    </a:p>
                  </a:txBody>
                  <a:tcPr>
                    <a:solidFill>
                      <a:srgbClr val="A5ED96"/>
                    </a:solidFill>
                  </a:tcPr>
                </a:tc>
              </a:tr>
              <a:tr h="370840">
                <a:tc>
                  <a:txBody>
                    <a:bodyPr/>
                    <a:lstStyle/>
                    <a:p>
                      <a:r>
                        <a:rPr lang="en-US" b="1" i="0" dirty="0" smtClean="0">
                          <a:latin typeface="Lato Light" charset="0"/>
                          <a:ea typeface="Lato Light" charset="0"/>
                          <a:cs typeface="Lato Light" charset="0"/>
                        </a:rPr>
                        <a:t>Population</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0.324</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Public Debt</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0.574</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Unemployment Rate</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0.571</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Urbanization</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0.098</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 of GDP from Agriculture</a:t>
                      </a:r>
                      <a:endParaRPr lang="en-US" b="1" i="0" dirty="0">
                        <a:latin typeface="Lato Light" charset="0"/>
                        <a:ea typeface="Lato Light" charset="0"/>
                        <a:cs typeface="Lato Light" charset="0"/>
                      </a:endParaRPr>
                    </a:p>
                  </a:txBody>
                  <a:tcPr>
                    <a:solidFill>
                      <a:srgbClr val="A5ED96"/>
                    </a:solidFill>
                  </a:tcPr>
                </a:tc>
                <a:tc>
                  <a:txBody>
                    <a:bodyPr/>
                    <a:lstStyle/>
                    <a:p>
                      <a:pPr algn="ctr"/>
                      <a:r>
                        <a:rPr lang="en-US" b="1" i="0" dirty="0" smtClean="0">
                          <a:latin typeface="Lato Light" charset="0"/>
                          <a:ea typeface="Lato Light" charset="0"/>
                          <a:cs typeface="Lato Light" charset="0"/>
                        </a:rPr>
                        <a:t>0.000</a:t>
                      </a:r>
                      <a:endParaRPr lang="en-US" b="1" i="0" dirty="0">
                        <a:latin typeface="Lato Light" charset="0"/>
                        <a:ea typeface="Lato Light" charset="0"/>
                        <a:cs typeface="Lato Light" charset="0"/>
                      </a:endParaRPr>
                    </a:p>
                  </a:txBody>
                  <a:tcPr>
                    <a:solidFill>
                      <a:srgbClr val="A5ED96"/>
                    </a:solidFill>
                  </a:tcPr>
                </a:tc>
              </a:tr>
              <a:tr h="370840">
                <a:tc>
                  <a:txBody>
                    <a:bodyPr/>
                    <a:lstStyle/>
                    <a:p>
                      <a:r>
                        <a:rPr lang="en-US" b="1" i="0" dirty="0" smtClean="0">
                          <a:latin typeface="Lato Light" charset="0"/>
                          <a:ea typeface="Lato Light" charset="0"/>
                          <a:cs typeface="Lato Light" charset="0"/>
                        </a:rPr>
                        <a:t>% of GDP from Industry</a:t>
                      </a:r>
                      <a:endParaRPr lang="en-US" b="1" i="0" dirty="0">
                        <a:latin typeface="Lato Light" charset="0"/>
                        <a:ea typeface="Lato Light" charset="0"/>
                        <a:cs typeface="Lato Light" charset="0"/>
                      </a:endParaRPr>
                    </a:p>
                  </a:txBody>
                  <a:tcPr>
                    <a:solidFill>
                      <a:srgbClr val="A5ED96"/>
                    </a:solidFill>
                  </a:tcPr>
                </a:tc>
                <a:tc>
                  <a:txBody>
                    <a:bodyPr/>
                    <a:lstStyle/>
                    <a:p>
                      <a:pPr algn="ctr"/>
                      <a:r>
                        <a:rPr lang="en-US" b="1" i="0" dirty="0" smtClean="0">
                          <a:latin typeface="Lato Light" charset="0"/>
                          <a:ea typeface="Lato Light" charset="0"/>
                          <a:cs typeface="Lato Light" charset="0"/>
                        </a:rPr>
                        <a:t>0.005</a:t>
                      </a:r>
                      <a:endParaRPr lang="en-US" b="1" i="0" dirty="0">
                        <a:latin typeface="Lato Light" charset="0"/>
                        <a:ea typeface="Lato Light" charset="0"/>
                        <a:cs typeface="Lato Light" charset="0"/>
                      </a:endParaRPr>
                    </a:p>
                  </a:txBody>
                  <a:tcPr>
                    <a:solidFill>
                      <a:srgbClr val="A5ED96"/>
                    </a:solidFill>
                  </a:tcPr>
                </a:tc>
              </a:tr>
              <a:tr h="370840">
                <a:tc>
                  <a:txBody>
                    <a:bodyPr/>
                    <a:lstStyle/>
                    <a:p>
                      <a:r>
                        <a:rPr lang="en-US" b="1" i="0" dirty="0" smtClean="0">
                          <a:latin typeface="Lato Light" charset="0"/>
                          <a:ea typeface="Lato Light" charset="0"/>
                          <a:cs typeface="Lato Light" charset="0"/>
                        </a:rPr>
                        <a:t>Internet Users in Bordering Countries</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0.052</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Exports + Imports</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0.777</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Mobile + Landline</a:t>
                      </a:r>
                      <a:r>
                        <a:rPr lang="en-US" b="1" i="0" baseline="0" dirty="0" smtClean="0">
                          <a:latin typeface="Lato Light" charset="0"/>
                          <a:ea typeface="Lato Light" charset="0"/>
                          <a:cs typeface="Lato Light" charset="0"/>
                        </a:rPr>
                        <a:t> device</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0.405</a:t>
                      </a:r>
                      <a:endParaRPr lang="en-US" b="1" i="0" dirty="0">
                        <a:latin typeface="Lato Light" charset="0"/>
                        <a:ea typeface="Lato Light" charset="0"/>
                        <a:cs typeface="Lato Light" charset="0"/>
                      </a:endParaRPr>
                    </a:p>
                  </a:txBody>
                  <a:tcPr>
                    <a:solidFill>
                      <a:srgbClr val="F79C94"/>
                    </a:solidFill>
                  </a:tcPr>
                </a:tc>
              </a:tr>
            </a:tbl>
          </a:graphicData>
        </a:graphic>
      </p:graphicFrame>
    </p:spTree>
    <p:extLst>
      <p:ext uri="{BB962C8B-B14F-4D97-AF65-F5344CB8AC3E}">
        <p14:creationId xmlns:p14="http://schemas.microsoft.com/office/powerpoint/2010/main" val="145519783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451304"/>
          </a:xfrm>
        </p:spPr>
        <p:txBody>
          <a:bodyPr>
            <a:normAutofit fontScale="90000"/>
          </a:bodyPr>
          <a:lstStyle/>
          <a:p>
            <a:r>
              <a:rPr lang="en-US" b="1" dirty="0" smtClean="0">
                <a:solidFill>
                  <a:srgbClr val="FC6D63"/>
                </a:solidFill>
                <a:latin typeface="Lato Light" charset="0"/>
                <a:ea typeface="Lato Light" charset="0"/>
                <a:cs typeface="Lato Light" charset="0"/>
              </a:rPr>
              <a:t>P-values for all features</a:t>
            </a:r>
            <a:endParaRPr lang="en-US" b="1" dirty="0">
              <a:solidFill>
                <a:srgbClr val="FC6D63"/>
              </a:solidFill>
              <a:latin typeface="Lato Light" charset="0"/>
              <a:ea typeface="Lato Light" charset="0"/>
              <a:cs typeface="Lato Light" charset="0"/>
            </a:endParaRPr>
          </a:p>
        </p:txBody>
      </p:sp>
      <p:graphicFrame>
        <p:nvGraphicFramePr>
          <p:cNvPr id="4" name="Table 3"/>
          <p:cNvGraphicFramePr>
            <a:graphicFrameLocks noGrp="1"/>
          </p:cNvGraphicFramePr>
          <p:nvPr>
            <p:extLst>
              <p:ext uri="{D42A27DB-BD31-4B8C-83A1-F6EECF244321}">
                <p14:modId xmlns:p14="http://schemas.microsoft.com/office/powerpoint/2010/main" val="676542241"/>
              </p:ext>
            </p:extLst>
          </p:nvPr>
        </p:nvGraphicFramePr>
        <p:xfrm>
          <a:off x="2455704" y="1273164"/>
          <a:ext cx="6324880" cy="4820920"/>
        </p:xfrm>
        <a:graphic>
          <a:graphicData uri="http://schemas.openxmlformats.org/drawingml/2006/table">
            <a:tbl>
              <a:tblPr firstRow="1" bandRow="1">
                <a:tableStyleId>{8A107856-5554-42FB-B03E-39F5DBC370BA}</a:tableStyleId>
              </a:tblPr>
              <a:tblGrid>
                <a:gridCol w="4064000"/>
                <a:gridCol w="2260880"/>
              </a:tblGrid>
              <a:tr h="370840">
                <a:tc>
                  <a:txBody>
                    <a:bodyPr/>
                    <a:lstStyle/>
                    <a:p>
                      <a:r>
                        <a:rPr lang="en-US" b="1" i="0" dirty="0" smtClean="0">
                          <a:solidFill>
                            <a:schemeClr val="bg1"/>
                          </a:solidFill>
                          <a:latin typeface="Lato" charset="0"/>
                          <a:ea typeface="Lato" charset="0"/>
                          <a:cs typeface="Lato" charset="0"/>
                        </a:rPr>
                        <a:t>Feature</a:t>
                      </a:r>
                      <a:endParaRPr lang="en-US" b="1" i="0" dirty="0">
                        <a:solidFill>
                          <a:schemeClr val="bg1"/>
                        </a:solidFill>
                        <a:latin typeface="Lato" charset="0"/>
                        <a:ea typeface="Lato" charset="0"/>
                        <a:cs typeface="Lato" charset="0"/>
                      </a:endParaRPr>
                    </a:p>
                  </a:txBody>
                  <a:tcPr>
                    <a:solidFill>
                      <a:srgbClr val="FC6D63"/>
                    </a:solidFill>
                  </a:tcPr>
                </a:tc>
                <a:tc>
                  <a:txBody>
                    <a:bodyPr/>
                    <a:lstStyle/>
                    <a:p>
                      <a:pPr algn="ctr"/>
                      <a:r>
                        <a:rPr lang="en-US" b="1" i="0" dirty="0" smtClean="0">
                          <a:solidFill>
                            <a:schemeClr val="bg1"/>
                          </a:solidFill>
                          <a:latin typeface="Lato" charset="0"/>
                          <a:ea typeface="Lato" charset="0"/>
                          <a:cs typeface="Lato" charset="0"/>
                        </a:rPr>
                        <a:t>P&gt;(t)</a:t>
                      </a:r>
                      <a:endParaRPr lang="en-US" b="1" i="0" dirty="0">
                        <a:solidFill>
                          <a:schemeClr val="bg1"/>
                        </a:solidFill>
                        <a:latin typeface="Lato" charset="0"/>
                        <a:ea typeface="Lato" charset="0"/>
                        <a:cs typeface="Lato" charset="0"/>
                      </a:endParaRPr>
                    </a:p>
                  </a:txBody>
                  <a:tcPr>
                    <a:solidFill>
                      <a:srgbClr val="FC6D63"/>
                    </a:solidFill>
                  </a:tcPr>
                </a:tc>
              </a:tr>
              <a:tr h="370840">
                <a:tc>
                  <a:txBody>
                    <a:bodyPr/>
                    <a:lstStyle/>
                    <a:p>
                      <a:r>
                        <a:rPr lang="en-US" b="1" i="0" dirty="0" smtClean="0">
                          <a:latin typeface="Lato Light" charset="0"/>
                          <a:ea typeface="Lato Light" charset="0"/>
                          <a:cs typeface="Lato Light" charset="0"/>
                        </a:rPr>
                        <a:t>Education expenditure</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0.366</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GDP per capita</a:t>
                      </a:r>
                      <a:endParaRPr lang="en-US" b="1" i="0" dirty="0">
                        <a:latin typeface="Lato Light" charset="0"/>
                        <a:ea typeface="Lato Light" charset="0"/>
                        <a:cs typeface="Lato Light" charset="0"/>
                      </a:endParaRPr>
                    </a:p>
                  </a:txBody>
                  <a:tcPr>
                    <a:solidFill>
                      <a:srgbClr val="EDE478"/>
                    </a:solidFill>
                  </a:tcPr>
                </a:tc>
                <a:tc>
                  <a:txBody>
                    <a:bodyPr/>
                    <a:lstStyle/>
                    <a:p>
                      <a:pPr algn="ctr"/>
                      <a:r>
                        <a:rPr lang="en-US" b="1" i="0" dirty="0" smtClean="0">
                          <a:latin typeface="Lato Light" charset="0"/>
                          <a:ea typeface="Lato Light" charset="0"/>
                          <a:cs typeface="Lato Light" charset="0"/>
                        </a:rPr>
                        <a:t>0.126</a:t>
                      </a:r>
                      <a:endParaRPr lang="en-US" b="1" i="0" dirty="0">
                        <a:latin typeface="Lato Light" charset="0"/>
                        <a:ea typeface="Lato Light" charset="0"/>
                        <a:cs typeface="Lato Light" charset="0"/>
                      </a:endParaRPr>
                    </a:p>
                  </a:txBody>
                  <a:tcPr>
                    <a:solidFill>
                      <a:srgbClr val="EDE478"/>
                    </a:solidFill>
                  </a:tcPr>
                </a:tc>
              </a:tr>
              <a:tr h="370840">
                <a:tc>
                  <a:txBody>
                    <a:bodyPr/>
                    <a:lstStyle/>
                    <a:p>
                      <a:r>
                        <a:rPr lang="en-US" b="1" i="0" dirty="0" smtClean="0">
                          <a:latin typeface="Lato Light" charset="0"/>
                          <a:ea typeface="Lato Light" charset="0"/>
                          <a:cs typeface="Lato Light" charset="0"/>
                        </a:rPr>
                        <a:t>Population in Poverty</a:t>
                      </a:r>
                      <a:endParaRPr lang="en-US" b="1" i="0" dirty="0">
                        <a:latin typeface="Lato Light" charset="0"/>
                        <a:ea typeface="Lato Light" charset="0"/>
                        <a:cs typeface="Lato Light" charset="0"/>
                      </a:endParaRPr>
                    </a:p>
                  </a:txBody>
                  <a:tcPr>
                    <a:solidFill>
                      <a:srgbClr val="A5ED96"/>
                    </a:solidFill>
                  </a:tcPr>
                </a:tc>
                <a:tc>
                  <a:txBody>
                    <a:bodyPr/>
                    <a:lstStyle/>
                    <a:p>
                      <a:pPr algn="ctr"/>
                      <a:r>
                        <a:rPr lang="en-US" b="1" i="0" dirty="0" smtClean="0">
                          <a:latin typeface="Lato Light" charset="0"/>
                          <a:ea typeface="Lato Light" charset="0"/>
                          <a:cs typeface="Lato Light" charset="0"/>
                        </a:rPr>
                        <a:t>0.001</a:t>
                      </a:r>
                      <a:endParaRPr lang="en-US" b="1" i="0" dirty="0">
                        <a:latin typeface="Lato Light" charset="0"/>
                        <a:ea typeface="Lato Light" charset="0"/>
                        <a:cs typeface="Lato Light" charset="0"/>
                      </a:endParaRPr>
                    </a:p>
                  </a:txBody>
                  <a:tcPr>
                    <a:solidFill>
                      <a:srgbClr val="A5ED96"/>
                    </a:solidFill>
                  </a:tcPr>
                </a:tc>
              </a:tr>
              <a:tr h="370840">
                <a:tc>
                  <a:txBody>
                    <a:bodyPr/>
                    <a:lstStyle/>
                    <a:p>
                      <a:r>
                        <a:rPr lang="en-US" b="1" i="0" dirty="0" smtClean="0">
                          <a:latin typeface="Lato Light" charset="0"/>
                          <a:ea typeface="Lato Light" charset="0"/>
                          <a:cs typeface="Lato Light" charset="0"/>
                        </a:rPr>
                        <a:t>Population</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0.324</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Public Debt</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0.574</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Unemployment Rate</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0.571</a:t>
                      </a:r>
                      <a:endParaRPr lang="en-US" b="1" i="0" dirty="0">
                        <a:latin typeface="Lato Light" charset="0"/>
                        <a:ea typeface="Lato Light" charset="0"/>
                        <a:cs typeface="Lato Light" charset="0"/>
                      </a:endParaRPr>
                    </a:p>
                  </a:txBody>
                  <a:tcPr>
                    <a:solidFill>
                      <a:srgbClr val="F79C94"/>
                    </a:solidFill>
                  </a:tcPr>
                </a:tc>
              </a:tr>
              <a:tr h="370840">
                <a:tc>
                  <a:txBody>
                    <a:bodyPr/>
                    <a:lstStyle/>
                    <a:p>
                      <a:r>
                        <a:rPr lang="en-US" b="1" i="0" dirty="0" smtClean="0">
                          <a:latin typeface="Lato Light" charset="0"/>
                          <a:ea typeface="Lato Light" charset="0"/>
                          <a:cs typeface="Lato Light" charset="0"/>
                        </a:rPr>
                        <a:t>Urbanization</a:t>
                      </a:r>
                      <a:endParaRPr lang="en-US" b="1" i="0" dirty="0">
                        <a:latin typeface="Lato Light" charset="0"/>
                        <a:ea typeface="Lato Light" charset="0"/>
                        <a:cs typeface="Lato Light" charset="0"/>
                      </a:endParaRPr>
                    </a:p>
                  </a:txBody>
                  <a:tcPr>
                    <a:solidFill>
                      <a:srgbClr val="EDE478"/>
                    </a:solidFill>
                  </a:tcPr>
                </a:tc>
                <a:tc>
                  <a:txBody>
                    <a:bodyPr/>
                    <a:lstStyle/>
                    <a:p>
                      <a:pPr algn="ctr"/>
                      <a:r>
                        <a:rPr lang="en-US" b="1" i="0" dirty="0" smtClean="0">
                          <a:latin typeface="Lato Light" charset="0"/>
                          <a:ea typeface="Lato Light" charset="0"/>
                          <a:cs typeface="Lato Light" charset="0"/>
                        </a:rPr>
                        <a:t>0.098</a:t>
                      </a:r>
                      <a:endParaRPr lang="en-US" b="1" i="0" dirty="0">
                        <a:latin typeface="Lato Light" charset="0"/>
                        <a:ea typeface="Lato Light" charset="0"/>
                        <a:cs typeface="Lato Light" charset="0"/>
                      </a:endParaRPr>
                    </a:p>
                  </a:txBody>
                  <a:tcPr>
                    <a:solidFill>
                      <a:srgbClr val="EDE478"/>
                    </a:solidFill>
                  </a:tcPr>
                </a:tc>
              </a:tr>
              <a:tr h="370840">
                <a:tc>
                  <a:txBody>
                    <a:bodyPr/>
                    <a:lstStyle/>
                    <a:p>
                      <a:r>
                        <a:rPr lang="en-US" b="1" i="0" dirty="0" smtClean="0">
                          <a:latin typeface="Lato Light" charset="0"/>
                          <a:ea typeface="Lato Light" charset="0"/>
                          <a:cs typeface="Lato Light" charset="0"/>
                        </a:rPr>
                        <a:t>% of GDP from Agriculture</a:t>
                      </a:r>
                      <a:endParaRPr lang="en-US" b="1" i="0" dirty="0">
                        <a:latin typeface="Lato Light" charset="0"/>
                        <a:ea typeface="Lato Light" charset="0"/>
                        <a:cs typeface="Lato Light" charset="0"/>
                      </a:endParaRPr>
                    </a:p>
                  </a:txBody>
                  <a:tcPr>
                    <a:solidFill>
                      <a:srgbClr val="A5ED96"/>
                    </a:solidFill>
                  </a:tcPr>
                </a:tc>
                <a:tc>
                  <a:txBody>
                    <a:bodyPr/>
                    <a:lstStyle/>
                    <a:p>
                      <a:pPr algn="ctr"/>
                      <a:r>
                        <a:rPr lang="en-US" b="1" i="0" dirty="0" smtClean="0">
                          <a:latin typeface="Lato Light" charset="0"/>
                          <a:ea typeface="Lato Light" charset="0"/>
                          <a:cs typeface="Lato Light" charset="0"/>
                        </a:rPr>
                        <a:t>0.000</a:t>
                      </a:r>
                      <a:endParaRPr lang="en-US" b="1" i="0" dirty="0">
                        <a:latin typeface="Lato Light" charset="0"/>
                        <a:ea typeface="Lato Light" charset="0"/>
                        <a:cs typeface="Lato Light" charset="0"/>
                      </a:endParaRPr>
                    </a:p>
                  </a:txBody>
                  <a:tcPr>
                    <a:solidFill>
                      <a:srgbClr val="A5ED96"/>
                    </a:solidFill>
                  </a:tcPr>
                </a:tc>
              </a:tr>
              <a:tr h="370840">
                <a:tc>
                  <a:txBody>
                    <a:bodyPr/>
                    <a:lstStyle/>
                    <a:p>
                      <a:r>
                        <a:rPr lang="en-US" b="1" i="0" dirty="0" smtClean="0">
                          <a:latin typeface="Lato Light" charset="0"/>
                          <a:ea typeface="Lato Light" charset="0"/>
                          <a:cs typeface="Lato Light" charset="0"/>
                        </a:rPr>
                        <a:t>% of GDP from Industry</a:t>
                      </a:r>
                      <a:endParaRPr lang="en-US" b="1" i="0" dirty="0">
                        <a:latin typeface="Lato Light" charset="0"/>
                        <a:ea typeface="Lato Light" charset="0"/>
                        <a:cs typeface="Lato Light" charset="0"/>
                      </a:endParaRPr>
                    </a:p>
                  </a:txBody>
                  <a:tcPr>
                    <a:solidFill>
                      <a:srgbClr val="A5ED96"/>
                    </a:solidFill>
                  </a:tcPr>
                </a:tc>
                <a:tc>
                  <a:txBody>
                    <a:bodyPr/>
                    <a:lstStyle/>
                    <a:p>
                      <a:pPr algn="ctr"/>
                      <a:r>
                        <a:rPr lang="en-US" b="1" i="0" dirty="0" smtClean="0">
                          <a:latin typeface="Lato Light" charset="0"/>
                          <a:ea typeface="Lato Light" charset="0"/>
                          <a:cs typeface="Lato Light" charset="0"/>
                        </a:rPr>
                        <a:t>0.005</a:t>
                      </a:r>
                      <a:endParaRPr lang="en-US" b="1" i="0" dirty="0">
                        <a:latin typeface="Lato Light" charset="0"/>
                        <a:ea typeface="Lato Light" charset="0"/>
                        <a:cs typeface="Lato Light" charset="0"/>
                      </a:endParaRPr>
                    </a:p>
                  </a:txBody>
                  <a:tcPr>
                    <a:solidFill>
                      <a:srgbClr val="A5ED96"/>
                    </a:solidFill>
                  </a:tcPr>
                </a:tc>
              </a:tr>
              <a:tr h="370840">
                <a:tc>
                  <a:txBody>
                    <a:bodyPr/>
                    <a:lstStyle/>
                    <a:p>
                      <a:r>
                        <a:rPr lang="en-US" b="1" i="0" dirty="0" smtClean="0">
                          <a:latin typeface="Lato Light" charset="0"/>
                          <a:ea typeface="Lato Light" charset="0"/>
                          <a:cs typeface="Lato Light" charset="0"/>
                        </a:rPr>
                        <a:t>Internet Users in Bordering Countries</a:t>
                      </a:r>
                      <a:endParaRPr lang="en-US" b="1" i="0" dirty="0">
                        <a:latin typeface="Lato Light" charset="0"/>
                        <a:ea typeface="Lato Light" charset="0"/>
                        <a:cs typeface="Lato Light" charset="0"/>
                      </a:endParaRPr>
                    </a:p>
                  </a:txBody>
                  <a:tcPr>
                    <a:solidFill>
                      <a:srgbClr val="EDE478"/>
                    </a:solidFill>
                  </a:tcPr>
                </a:tc>
                <a:tc>
                  <a:txBody>
                    <a:bodyPr/>
                    <a:lstStyle/>
                    <a:p>
                      <a:pPr algn="ctr"/>
                      <a:r>
                        <a:rPr lang="en-US" b="1" i="0" dirty="0" smtClean="0">
                          <a:latin typeface="Lato Light" charset="0"/>
                          <a:ea typeface="Lato Light" charset="0"/>
                          <a:cs typeface="Lato Light" charset="0"/>
                        </a:rPr>
                        <a:t>0.052</a:t>
                      </a:r>
                      <a:endParaRPr lang="en-US" b="1" i="0" dirty="0">
                        <a:latin typeface="Lato Light" charset="0"/>
                        <a:ea typeface="Lato Light" charset="0"/>
                        <a:cs typeface="Lato Light" charset="0"/>
                      </a:endParaRPr>
                    </a:p>
                  </a:txBody>
                  <a:tcPr>
                    <a:solidFill>
                      <a:srgbClr val="EDE478"/>
                    </a:solidFill>
                  </a:tcPr>
                </a:tc>
              </a:tr>
              <a:tr h="370840">
                <a:tc>
                  <a:txBody>
                    <a:bodyPr/>
                    <a:lstStyle/>
                    <a:p>
                      <a:r>
                        <a:rPr lang="en-US" b="1" i="0" dirty="0" smtClean="0">
                          <a:latin typeface="Lato Light" charset="0"/>
                          <a:ea typeface="Lato Light" charset="0"/>
                          <a:cs typeface="Lato Light" charset="0"/>
                        </a:rPr>
                        <a:t>Exports + Imports</a:t>
                      </a:r>
                      <a:endParaRPr lang="en-US" b="1" i="0" dirty="0">
                        <a:latin typeface="Lato Light" charset="0"/>
                        <a:ea typeface="Lato Light" charset="0"/>
                        <a:cs typeface="Lato Light" charset="0"/>
                      </a:endParaRPr>
                    </a:p>
                  </a:txBody>
                  <a:tcPr>
                    <a:solidFill>
                      <a:srgbClr val="EDE478"/>
                    </a:solidFill>
                  </a:tcPr>
                </a:tc>
                <a:tc>
                  <a:txBody>
                    <a:bodyPr/>
                    <a:lstStyle/>
                    <a:p>
                      <a:pPr algn="ctr"/>
                      <a:r>
                        <a:rPr lang="en-US" b="1" i="0" dirty="0" smtClean="0">
                          <a:latin typeface="Lato Light" charset="0"/>
                          <a:ea typeface="Lato Light" charset="0"/>
                          <a:cs typeface="Lato Light" charset="0"/>
                        </a:rPr>
                        <a:t>0.777</a:t>
                      </a:r>
                      <a:endParaRPr lang="en-US" b="1" i="0" dirty="0">
                        <a:latin typeface="Lato Light" charset="0"/>
                        <a:ea typeface="Lato Light" charset="0"/>
                        <a:cs typeface="Lato Light" charset="0"/>
                      </a:endParaRPr>
                    </a:p>
                  </a:txBody>
                  <a:tcPr>
                    <a:solidFill>
                      <a:srgbClr val="EDE478"/>
                    </a:solidFill>
                  </a:tcPr>
                </a:tc>
              </a:tr>
              <a:tr h="370840">
                <a:tc>
                  <a:txBody>
                    <a:bodyPr/>
                    <a:lstStyle/>
                    <a:p>
                      <a:r>
                        <a:rPr lang="en-US" b="1" i="0" dirty="0" smtClean="0">
                          <a:latin typeface="Lato Light" charset="0"/>
                          <a:ea typeface="Lato Light" charset="0"/>
                          <a:cs typeface="Lato Light" charset="0"/>
                        </a:rPr>
                        <a:t>Mobile + Landline</a:t>
                      </a:r>
                      <a:r>
                        <a:rPr lang="en-US" b="1" i="0" baseline="0" dirty="0" smtClean="0">
                          <a:latin typeface="Lato Light" charset="0"/>
                          <a:ea typeface="Lato Light" charset="0"/>
                          <a:cs typeface="Lato Light" charset="0"/>
                        </a:rPr>
                        <a:t> device</a:t>
                      </a:r>
                      <a:endParaRPr lang="en-US" b="1" i="0" dirty="0">
                        <a:latin typeface="Lato Light" charset="0"/>
                        <a:ea typeface="Lato Light" charset="0"/>
                        <a:cs typeface="Lato Light" charset="0"/>
                      </a:endParaRPr>
                    </a:p>
                  </a:txBody>
                  <a:tcPr>
                    <a:solidFill>
                      <a:srgbClr val="F79C94"/>
                    </a:solidFill>
                  </a:tcPr>
                </a:tc>
                <a:tc>
                  <a:txBody>
                    <a:bodyPr/>
                    <a:lstStyle/>
                    <a:p>
                      <a:pPr algn="ctr"/>
                      <a:r>
                        <a:rPr lang="en-US" b="1" i="0" dirty="0" smtClean="0">
                          <a:latin typeface="Lato Light" charset="0"/>
                          <a:ea typeface="Lato Light" charset="0"/>
                          <a:cs typeface="Lato Light" charset="0"/>
                        </a:rPr>
                        <a:t>0.405</a:t>
                      </a:r>
                      <a:endParaRPr lang="en-US" b="1" i="0" dirty="0">
                        <a:latin typeface="Lato Light" charset="0"/>
                        <a:ea typeface="Lato Light" charset="0"/>
                        <a:cs typeface="Lato Light" charset="0"/>
                      </a:endParaRPr>
                    </a:p>
                  </a:txBody>
                  <a:tcPr>
                    <a:solidFill>
                      <a:srgbClr val="F79C94"/>
                    </a:solidFill>
                  </a:tcPr>
                </a:tc>
              </a:tr>
            </a:tbl>
          </a:graphicData>
        </a:graphic>
      </p:graphicFrame>
    </p:spTree>
    <p:extLst>
      <p:ext uri="{BB962C8B-B14F-4D97-AF65-F5344CB8AC3E}">
        <p14:creationId xmlns:p14="http://schemas.microsoft.com/office/powerpoint/2010/main" val="150374830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smtClean="0">
                <a:solidFill>
                  <a:srgbClr val="FC6D63"/>
                </a:solidFill>
                <a:latin typeface="Lato Light" charset="0"/>
                <a:ea typeface="Lato Light" charset="0"/>
                <a:cs typeface="Lato Light" charset="0"/>
              </a:rPr>
              <a:t>Removing collinear features</a:t>
            </a:r>
            <a:endParaRPr lang="en-US" b="1" dirty="0">
              <a:solidFill>
                <a:srgbClr val="FC6D63"/>
              </a:solidFill>
              <a:latin typeface="Lato Light" charset="0"/>
              <a:ea typeface="Lato Light" charset="0"/>
              <a:cs typeface="Lato Light" charset="0"/>
            </a:endParaRPr>
          </a:p>
        </p:txBody>
      </p:sp>
      <p:sp>
        <p:nvSpPr>
          <p:cNvPr id="3" name="Content Placeholder 2"/>
          <p:cNvSpPr>
            <a:spLocks noGrp="1"/>
          </p:cNvSpPr>
          <p:nvPr>
            <p:ph idx="1"/>
          </p:nvPr>
        </p:nvSpPr>
        <p:spPr/>
        <p:txBody>
          <a:bodyPr/>
          <a:lstStyle/>
          <a:p>
            <a:r>
              <a:rPr lang="en-US" dirty="0" smtClean="0">
                <a:latin typeface="Lato Light" charset="0"/>
                <a:ea typeface="Lato Light" charset="0"/>
                <a:cs typeface="Lato Light" charset="0"/>
              </a:rPr>
              <a:t>Exports + Imports are redundant</a:t>
            </a:r>
            <a:endParaRPr lang="en-US" dirty="0" smtClean="0">
              <a:latin typeface="Lato Light" charset="0"/>
              <a:ea typeface="Lato Light" charset="0"/>
              <a:cs typeface="Lato Light" charset="0"/>
            </a:endParaRPr>
          </a:p>
          <a:p>
            <a:r>
              <a:rPr lang="en-US" dirty="0" smtClean="0">
                <a:latin typeface="Lato Light" charset="0"/>
                <a:ea typeface="Lato Light" charset="0"/>
                <a:cs typeface="Lato Light" charset="0"/>
              </a:rPr>
              <a:t>Urbanization is redundant</a:t>
            </a:r>
            <a:endParaRPr lang="en-US" dirty="0" smtClean="0">
              <a:latin typeface="Lato Light" charset="0"/>
              <a:ea typeface="Lato Light" charset="0"/>
              <a:cs typeface="Lato Light" charset="0"/>
            </a:endParaRPr>
          </a:p>
        </p:txBody>
      </p:sp>
      <p:graphicFrame>
        <p:nvGraphicFramePr>
          <p:cNvPr id="4" name="Table 3"/>
          <p:cNvGraphicFramePr>
            <a:graphicFrameLocks noGrp="1"/>
          </p:cNvGraphicFramePr>
          <p:nvPr>
            <p:extLst>
              <p:ext uri="{D42A27DB-BD31-4B8C-83A1-F6EECF244321}">
                <p14:modId xmlns:p14="http://schemas.microsoft.com/office/powerpoint/2010/main" val="1835268723"/>
              </p:ext>
            </p:extLst>
          </p:nvPr>
        </p:nvGraphicFramePr>
        <p:xfrm>
          <a:off x="1564473" y="3322766"/>
          <a:ext cx="8875486" cy="2502505"/>
        </p:xfrm>
        <a:graphic>
          <a:graphicData uri="http://schemas.openxmlformats.org/drawingml/2006/table">
            <a:tbl>
              <a:tblPr firstRow="1" bandRow="1">
                <a:tableStyleId>{8A107856-5554-42FB-B03E-39F5DBC370BA}</a:tableStyleId>
              </a:tblPr>
              <a:tblGrid>
                <a:gridCol w="4437743"/>
                <a:gridCol w="4437743"/>
              </a:tblGrid>
              <a:tr h="500501">
                <a:tc>
                  <a:txBody>
                    <a:bodyPr/>
                    <a:lstStyle/>
                    <a:p>
                      <a:r>
                        <a:rPr lang="en-US" b="1" i="0" dirty="0" smtClean="0">
                          <a:solidFill>
                            <a:schemeClr val="bg1"/>
                          </a:solidFill>
                          <a:latin typeface="Lato Light" charset="0"/>
                          <a:ea typeface="Lato Light" charset="0"/>
                          <a:cs typeface="Lato Light" charset="0"/>
                        </a:rPr>
                        <a:t>Feature</a:t>
                      </a:r>
                      <a:endParaRPr lang="en-US" b="1" i="0" dirty="0">
                        <a:solidFill>
                          <a:schemeClr val="bg1"/>
                        </a:solidFill>
                        <a:latin typeface="Lato Light" charset="0"/>
                        <a:ea typeface="Lato Light" charset="0"/>
                        <a:cs typeface="Lato Light" charset="0"/>
                      </a:endParaRPr>
                    </a:p>
                  </a:txBody>
                  <a:tcPr>
                    <a:solidFill>
                      <a:srgbClr val="FC6D63"/>
                    </a:solidFill>
                  </a:tcPr>
                </a:tc>
                <a:tc>
                  <a:txBody>
                    <a:bodyPr/>
                    <a:lstStyle/>
                    <a:p>
                      <a:r>
                        <a:rPr lang="en-US" b="1" i="0" dirty="0" smtClean="0">
                          <a:solidFill>
                            <a:schemeClr val="bg1"/>
                          </a:solidFill>
                          <a:latin typeface="Lato Light" charset="0"/>
                          <a:ea typeface="Lato Light" charset="0"/>
                          <a:cs typeface="Lato Light" charset="0"/>
                        </a:rPr>
                        <a:t>P&gt;(t)</a:t>
                      </a:r>
                      <a:endParaRPr lang="en-US" b="1" i="0" dirty="0">
                        <a:solidFill>
                          <a:schemeClr val="bg1"/>
                        </a:solidFill>
                        <a:latin typeface="Lato Light" charset="0"/>
                        <a:ea typeface="Lato Light" charset="0"/>
                        <a:cs typeface="Lato Light" charset="0"/>
                      </a:endParaRPr>
                    </a:p>
                  </a:txBody>
                  <a:tcPr>
                    <a:solidFill>
                      <a:srgbClr val="FC6D63"/>
                    </a:solidFill>
                  </a:tcPr>
                </a:tc>
              </a:tr>
              <a:tr h="500501">
                <a:tc>
                  <a:txBody>
                    <a:bodyPr/>
                    <a:lstStyle/>
                    <a:p>
                      <a:r>
                        <a:rPr lang="en-US" b="0" i="0" dirty="0" smtClean="0">
                          <a:latin typeface="Lato Light" charset="0"/>
                          <a:ea typeface="Lato Light" charset="0"/>
                          <a:cs typeface="Lato Light" charset="0"/>
                        </a:rPr>
                        <a:t>GDP per capita</a:t>
                      </a:r>
                      <a:endParaRPr lang="en-US" b="0" i="0" dirty="0">
                        <a:solidFill>
                          <a:schemeClr val="tx1"/>
                        </a:solidFill>
                        <a:latin typeface="Lato Light" charset="0"/>
                        <a:ea typeface="Lato Light" charset="0"/>
                        <a:cs typeface="Lato Light" charset="0"/>
                      </a:endParaRPr>
                    </a:p>
                  </a:txBody>
                  <a:tcPr/>
                </a:tc>
                <a:tc>
                  <a:txBody>
                    <a:bodyPr/>
                    <a:lstStyle/>
                    <a:p>
                      <a:r>
                        <a:rPr lang="en-US" b="0" i="0" dirty="0" smtClean="0">
                          <a:latin typeface="Lato Light" charset="0"/>
                          <a:ea typeface="Lato Light" charset="0"/>
                          <a:cs typeface="Lato Light" charset="0"/>
                        </a:rPr>
                        <a:t>0.000</a:t>
                      </a:r>
                      <a:endParaRPr lang="en-US" b="0" i="0" dirty="0">
                        <a:solidFill>
                          <a:schemeClr val="tx1"/>
                        </a:solidFill>
                        <a:latin typeface="Lato Light" charset="0"/>
                        <a:ea typeface="Lato Light" charset="0"/>
                        <a:cs typeface="Lato Light" charset="0"/>
                      </a:endParaRPr>
                    </a:p>
                  </a:txBody>
                  <a:tcPr/>
                </a:tc>
              </a:tr>
              <a:tr h="50050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latin typeface="Lato Light" charset="0"/>
                          <a:ea typeface="Lato Light" charset="0"/>
                          <a:cs typeface="Lato Light" charset="0"/>
                        </a:rPr>
                        <a:t>Internet Users in Bordering Countries</a:t>
                      </a:r>
                      <a:endParaRPr lang="en-US" b="0" i="0" dirty="0" smtClean="0">
                        <a:solidFill>
                          <a:schemeClr val="tx1"/>
                        </a:solidFill>
                        <a:latin typeface="Lato Light" charset="0"/>
                        <a:ea typeface="Lato Light" charset="0"/>
                        <a:cs typeface="Lato Light" charset="0"/>
                      </a:endParaRPr>
                    </a:p>
                  </a:txBody>
                  <a:tcPr/>
                </a:tc>
                <a:tc>
                  <a:txBody>
                    <a:bodyPr/>
                    <a:lstStyle/>
                    <a:p>
                      <a:r>
                        <a:rPr lang="en-US" b="0" i="0" dirty="0" smtClean="0">
                          <a:latin typeface="Lato Light" charset="0"/>
                          <a:ea typeface="Lato Light" charset="0"/>
                          <a:cs typeface="Lato Light" charset="0"/>
                        </a:rPr>
                        <a:t>0.000</a:t>
                      </a:r>
                      <a:endParaRPr lang="en-US" b="0" i="0" dirty="0">
                        <a:solidFill>
                          <a:schemeClr val="tx1"/>
                        </a:solidFill>
                        <a:latin typeface="Lato Light" charset="0"/>
                        <a:ea typeface="Lato Light" charset="0"/>
                        <a:cs typeface="Lato Light" charset="0"/>
                      </a:endParaRPr>
                    </a:p>
                  </a:txBody>
                  <a:tcPr/>
                </a:tc>
              </a:tr>
              <a:tr h="50050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latin typeface="Lato Light" charset="0"/>
                          <a:ea typeface="Lato Light" charset="0"/>
                          <a:cs typeface="Lato Light" charset="0"/>
                        </a:rPr>
                        <a:t>% of GDP from Agriculture</a:t>
                      </a:r>
                      <a:endParaRPr lang="en-US" b="0" i="0" dirty="0" smtClean="0">
                        <a:solidFill>
                          <a:schemeClr val="tx1"/>
                        </a:solidFill>
                        <a:latin typeface="Lato Light" charset="0"/>
                        <a:ea typeface="Lato Light" charset="0"/>
                        <a:cs typeface="Lato Light" charset="0"/>
                      </a:endParaRPr>
                    </a:p>
                  </a:txBody>
                  <a:tcPr/>
                </a:tc>
                <a:tc>
                  <a:txBody>
                    <a:bodyPr/>
                    <a:lstStyle/>
                    <a:p>
                      <a:r>
                        <a:rPr lang="en-US" b="0" i="0" dirty="0" smtClean="0">
                          <a:latin typeface="Lato Light" charset="0"/>
                          <a:ea typeface="Lato Light" charset="0"/>
                          <a:cs typeface="Lato Light" charset="0"/>
                        </a:rPr>
                        <a:t>0.000</a:t>
                      </a:r>
                      <a:endParaRPr lang="en-US" b="0" i="0" dirty="0">
                        <a:solidFill>
                          <a:schemeClr val="tx1"/>
                        </a:solidFill>
                        <a:latin typeface="Lato Light" charset="0"/>
                        <a:ea typeface="Lato Light" charset="0"/>
                        <a:cs typeface="Lato Light" charset="0"/>
                      </a:endParaRPr>
                    </a:p>
                  </a:txBody>
                  <a:tcPr/>
                </a:tc>
              </a:tr>
              <a:tr h="50050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i="0" dirty="0" smtClean="0">
                          <a:latin typeface="Lato Light" charset="0"/>
                          <a:ea typeface="Lato Light" charset="0"/>
                          <a:cs typeface="Lato Light" charset="0"/>
                        </a:rPr>
                        <a:t>Population in Poverty</a:t>
                      </a:r>
                      <a:endParaRPr lang="en-US" b="0" i="0" dirty="0" smtClean="0">
                        <a:solidFill>
                          <a:schemeClr val="tx1"/>
                        </a:solidFill>
                        <a:latin typeface="Lato Light" charset="0"/>
                        <a:ea typeface="Lato Light" charset="0"/>
                        <a:cs typeface="Lato Light" charset="0"/>
                      </a:endParaRPr>
                    </a:p>
                  </a:txBody>
                  <a:tcPr/>
                </a:tc>
                <a:tc>
                  <a:txBody>
                    <a:bodyPr/>
                    <a:lstStyle/>
                    <a:p>
                      <a:r>
                        <a:rPr lang="en-US" b="0" i="0" dirty="0" smtClean="0">
                          <a:latin typeface="Lato Light" charset="0"/>
                          <a:ea typeface="Lato Light" charset="0"/>
                          <a:cs typeface="Lato Light" charset="0"/>
                        </a:rPr>
                        <a:t>0.000</a:t>
                      </a:r>
                      <a:endParaRPr lang="en-US" b="0" i="0" dirty="0">
                        <a:solidFill>
                          <a:schemeClr val="tx1"/>
                        </a:solidFill>
                        <a:latin typeface="Lato Light" charset="0"/>
                        <a:ea typeface="Lato Light" charset="0"/>
                        <a:cs typeface="Lato Light" charset="0"/>
                      </a:endParaRPr>
                    </a:p>
                  </a:txBody>
                  <a:tcPr/>
                </a:tc>
              </a:tr>
            </a:tbl>
          </a:graphicData>
        </a:graphic>
      </p:graphicFrame>
    </p:spTree>
    <p:extLst>
      <p:ext uri="{BB962C8B-B14F-4D97-AF65-F5344CB8AC3E}">
        <p14:creationId xmlns:p14="http://schemas.microsoft.com/office/powerpoint/2010/main" val="73390403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3282</TotalTime>
  <Words>1192</Words>
  <Application>Microsoft Macintosh PowerPoint</Application>
  <PresentationFormat>Widescreen</PresentationFormat>
  <Paragraphs>176</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Calibri</vt:lpstr>
      <vt:lpstr>Calibri Light</vt:lpstr>
      <vt:lpstr>Lato</vt:lpstr>
      <vt:lpstr>Lato Light</vt:lpstr>
      <vt:lpstr>Lato Medium</vt:lpstr>
      <vt:lpstr>Arial</vt:lpstr>
      <vt:lpstr>Office Theme</vt:lpstr>
      <vt:lpstr>Driving forces behind internet adoption</vt:lpstr>
      <vt:lpstr>The Data</vt:lpstr>
      <vt:lpstr>Initial features and expectations </vt:lpstr>
      <vt:lpstr>Initial features and expectations </vt:lpstr>
      <vt:lpstr>Correlations</vt:lpstr>
      <vt:lpstr>P-values for all features</vt:lpstr>
      <vt:lpstr>P-values for all features</vt:lpstr>
      <vt:lpstr>P-values for all features</vt:lpstr>
      <vt:lpstr>Removing collinear features</vt:lpstr>
      <vt:lpstr>Elastic net regularization: 2nd degree</vt:lpstr>
      <vt:lpstr>Conclusions</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Internet users per country</dc:title>
  <dc:creator>Nazim Ashman</dc:creator>
  <cp:lastModifiedBy>Nazim Ashman</cp:lastModifiedBy>
  <cp:revision>29</cp:revision>
  <dcterms:created xsi:type="dcterms:W3CDTF">2018-10-09T22:16:08Z</dcterms:created>
  <dcterms:modified xsi:type="dcterms:W3CDTF">2018-10-12T04:59:46Z</dcterms:modified>
</cp:coreProperties>
</file>

<file path=docProps/thumbnail.jpeg>
</file>